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620000" cy="10668000"/>
  <p:notesSz cx="7620000" cy="1066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732" y="-15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71500" y="3307080"/>
            <a:ext cx="6477000" cy="2240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43000" y="5974080"/>
            <a:ext cx="5334000" cy="266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9372" y="9329927"/>
            <a:ext cx="1511795" cy="103327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3200" y="9258300"/>
            <a:ext cx="1830057" cy="1295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5195" y="1512824"/>
            <a:ext cx="3304031" cy="266001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8348" y="3986783"/>
            <a:ext cx="719327" cy="101193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0727" y="1301496"/>
            <a:ext cx="642810" cy="295655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55747" y="4279874"/>
            <a:ext cx="569404" cy="569493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881632" y="1288922"/>
            <a:ext cx="2066289" cy="2244090"/>
          </a:xfrm>
          <a:custGeom>
            <a:avLst/>
            <a:gdLst/>
            <a:ahLst/>
            <a:cxnLst/>
            <a:rect l="l" t="t" r="r" b="b"/>
            <a:pathLst>
              <a:path w="2066289" h="2244090">
                <a:moveTo>
                  <a:pt x="2066074" y="236601"/>
                </a:moveTo>
                <a:lnTo>
                  <a:pt x="1965833" y="236601"/>
                </a:lnTo>
                <a:lnTo>
                  <a:pt x="1965833" y="152400"/>
                </a:lnTo>
                <a:lnTo>
                  <a:pt x="1813433" y="152400"/>
                </a:lnTo>
                <a:lnTo>
                  <a:pt x="1813433" y="0"/>
                </a:lnTo>
                <a:lnTo>
                  <a:pt x="0" y="0"/>
                </a:lnTo>
                <a:lnTo>
                  <a:pt x="0" y="1420495"/>
                </a:lnTo>
                <a:lnTo>
                  <a:pt x="152400" y="1420495"/>
                </a:lnTo>
                <a:lnTo>
                  <a:pt x="152400" y="2035810"/>
                </a:lnTo>
                <a:lnTo>
                  <a:pt x="961898" y="2035810"/>
                </a:lnTo>
                <a:lnTo>
                  <a:pt x="961898" y="2243963"/>
                </a:lnTo>
                <a:lnTo>
                  <a:pt x="2066074" y="2243963"/>
                </a:lnTo>
                <a:lnTo>
                  <a:pt x="2066074" y="2366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1000" y="2453640"/>
            <a:ext cx="3314700" cy="7040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24300" y="2453640"/>
            <a:ext cx="3314700" cy="7040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0959" y="422424"/>
            <a:ext cx="3266440" cy="704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1000" y="2453640"/>
            <a:ext cx="6858000" cy="7040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90800" y="9921240"/>
            <a:ext cx="2438400" cy="533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1000" y="9921240"/>
            <a:ext cx="1752600" cy="533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86400" y="9921240"/>
            <a:ext cx="1752600" cy="533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/>
              <a:t>Rogue</a:t>
            </a:r>
            <a:r>
              <a:rPr spc="-15" dirty="0"/>
              <a:t> </a:t>
            </a:r>
            <a:r>
              <a:rPr spc="-10" dirty="0"/>
              <a:t>ET</a:t>
            </a:r>
            <a:r>
              <a:rPr lang="es-CO" spc="-10" dirty="0"/>
              <a:t> </a:t>
            </a:r>
            <a:r>
              <a:rPr spc="-10" dirty="0"/>
              <a:t>205iP</a:t>
            </a: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600" b="1" dirty="0">
                <a:latin typeface="Arial"/>
                <a:cs typeface="Arial"/>
              </a:rPr>
              <a:t>Redefiniendo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la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soldadura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TIG</a:t>
            </a:r>
            <a:r>
              <a:rPr sz="1600" b="1" spc="-75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DC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195" y="5493956"/>
            <a:ext cx="3313429" cy="190500"/>
          </a:xfrm>
          <a:prstGeom prst="rect">
            <a:avLst/>
          </a:prstGeom>
          <a:solidFill>
            <a:srgbClr val="FFE300"/>
          </a:solidFill>
        </p:spPr>
        <p:txBody>
          <a:bodyPr vert="horz" wrap="square" lIns="0" tIns="28575" rIns="0" bIns="0" rtlCol="0">
            <a:spAutoFit/>
          </a:bodyPr>
          <a:lstStyle/>
          <a:p>
            <a:pPr marL="81915">
              <a:lnSpc>
                <a:spcPct val="100000"/>
              </a:lnSpc>
              <a:spcBef>
                <a:spcPts val="225"/>
              </a:spcBef>
            </a:pPr>
            <a:r>
              <a:rPr sz="1000" spc="-10" dirty="0">
                <a:latin typeface="Arial Black"/>
                <a:cs typeface="Arial Black"/>
              </a:rPr>
              <a:t>Principales</a:t>
            </a:r>
            <a:r>
              <a:rPr sz="1000" spc="-50" dirty="0">
                <a:latin typeface="Arial Black"/>
                <a:cs typeface="Arial Black"/>
              </a:rPr>
              <a:t> </a:t>
            </a:r>
            <a:r>
              <a:rPr sz="1000" spc="-10" dirty="0">
                <a:latin typeface="Arial Black"/>
                <a:cs typeface="Arial Black"/>
              </a:rPr>
              <a:t>aplicaciones</a:t>
            </a:r>
            <a:endParaRPr sz="100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7113" y="5759019"/>
            <a:ext cx="1808480" cy="1040130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495"/>
              </a:spcBef>
              <a:buFont typeface="Webdings"/>
              <a:buChar char=""/>
              <a:tabLst>
                <a:tab pos="184150" algn="l"/>
              </a:tabLst>
            </a:pPr>
            <a:r>
              <a:rPr sz="1000" dirty="0">
                <a:latin typeface="Arial MT"/>
                <a:cs typeface="Arial MT"/>
              </a:rPr>
              <a:t>Alimentos</a:t>
            </a:r>
            <a:r>
              <a:rPr sz="1000" spc="-6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y</a:t>
            </a:r>
            <a:r>
              <a:rPr sz="1000" spc="-7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bebidas</a:t>
            </a:r>
            <a:endParaRPr sz="1000">
              <a:latin typeface="Arial MT"/>
              <a:cs typeface="Arial MT"/>
            </a:endParaRPr>
          </a:p>
          <a:p>
            <a:pPr marL="184150" indent="-171450">
              <a:lnSpc>
                <a:spcPct val="100000"/>
              </a:lnSpc>
              <a:spcBef>
                <a:spcPts val="395"/>
              </a:spcBef>
              <a:buFont typeface="Webdings"/>
              <a:buChar char=""/>
              <a:tabLst>
                <a:tab pos="184150" algn="l"/>
              </a:tabLst>
            </a:pPr>
            <a:r>
              <a:rPr sz="1000" dirty="0">
                <a:latin typeface="Arial MT"/>
                <a:cs typeface="Arial MT"/>
              </a:rPr>
              <a:t>Reparación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y</a:t>
            </a:r>
            <a:r>
              <a:rPr sz="1000" spc="-3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mantenimiento</a:t>
            </a:r>
            <a:endParaRPr sz="1000">
              <a:latin typeface="Arial MT"/>
              <a:cs typeface="Arial MT"/>
            </a:endParaRPr>
          </a:p>
          <a:p>
            <a:pPr marL="184150" indent="-171450">
              <a:lnSpc>
                <a:spcPct val="100000"/>
              </a:lnSpc>
              <a:spcBef>
                <a:spcPts val="409"/>
              </a:spcBef>
              <a:buFont typeface="Webdings"/>
              <a:buChar char=""/>
              <a:tabLst>
                <a:tab pos="184150" algn="l"/>
              </a:tabLst>
            </a:pPr>
            <a:r>
              <a:rPr sz="1000" spc="-20" dirty="0">
                <a:latin typeface="Arial MT"/>
                <a:cs typeface="Arial MT"/>
              </a:rPr>
              <a:t>Fabricación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-10" dirty="0">
                <a:latin typeface="Arial MT"/>
                <a:cs typeface="Arial MT"/>
              </a:rPr>
              <a:t> general</a:t>
            </a:r>
            <a:endParaRPr sz="1000">
              <a:latin typeface="Arial MT"/>
              <a:cs typeface="Arial MT"/>
            </a:endParaRPr>
          </a:p>
          <a:p>
            <a:pPr marL="184150" indent="-171450">
              <a:lnSpc>
                <a:spcPct val="100000"/>
              </a:lnSpc>
              <a:spcBef>
                <a:spcPts val="395"/>
              </a:spcBef>
              <a:buFont typeface="Webdings"/>
              <a:buChar char=""/>
              <a:tabLst>
                <a:tab pos="184150" algn="l"/>
              </a:tabLst>
            </a:pPr>
            <a:r>
              <a:rPr sz="1000" spc="-10" dirty="0">
                <a:latin typeface="Arial MT"/>
                <a:cs typeface="Arial MT"/>
              </a:rPr>
              <a:t>Refrigeración</a:t>
            </a:r>
            <a:endParaRPr sz="1000">
              <a:latin typeface="Arial MT"/>
              <a:cs typeface="Arial MT"/>
            </a:endParaRPr>
          </a:p>
          <a:p>
            <a:pPr marL="184150" indent="-171450">
              <a:lnSpc>
                <a:spcPct val="100000"/>
              </a:lnSpc>
              <a:spcBef>
                <a:spcPts val="395"/>
              </a:spcBef>
              <a:buFont typeface="Webdings"/>
              <a:buChar char=""/>
              <a:tabLst>
                <a:tab pos="184150" algn="l"/>
              </a:tabLst>
            </a:pPr>
            <a:r>
              <a:rPr sz="1000" dirty="0">
                <a:latin typeface="Arial MT"/>
                <a:cs typeface="Arial MT"/>
              </a:rPr>
              <a:t>Industria</a:t>
            </a:r>
            <a:r>
              <a:rPr sz="1000" spc="-4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automotriz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26719" y="5426964"/>
            <a:ext cx="3313429" cy="0"/>
          </a:xfrm>
          <a:custGeom>
            <a:avLst/>
            <a:gdLst/>
            <a:ahLst/>
            <a:cxnLst/>
            <a:rect l="l" t="t" r="r" b="b"/>
            <a:pathLst>
              <a:path w="3313429">
                <a:moveTo>
                  <a:pt x="0" y="0"/>
                </a:moveTo>
                <a:lnTo>
                  <a:pt x="3313049" y="0"/>
                </a:lnTo>
              </a:path>
            </a:pathLst>
          </a:custGeom>
          <a:ln w="9144">
            <a:solidFill>
              <a:srgbClr val="57575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637538" y="4217670"/>
            <a:ext cx="9163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i="1" dirty="0">
                <a:latin typeface="Arial"/>
                <a:cs typeface="Arial"/>
              </a:rPr>
              <a:t>Rogue</a:t>
            </a:r>
            <a:r>
              <a:rPr sz="1000" i="1" spc="-2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ET205iP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38274" y="8354351"/>
            <a:ext cx="22872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i="1" dirty="0">
                <a:latin typeface="Arial"/>
                <a:cs typeface="Arial"/>
              </a:rPr>
              <a:t>Panel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de</a:t>
            </a:r>
            <a:r>
              <a:rPr sz="1000" i="1" spc="-5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control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con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display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de</a:t>
            </a:r>
            <a:r>
              <a:rPr sz="1000" i="1" spc="-5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alto</a:t>
            </a:r>
            <a:r>
              <a:rPr sz="1000" i="1" spc="-4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brillo</a:t>
            </a:r>
            <a:endParaRPr sz="1000" dirty="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26252" y="266699"/>
            <a:ext cx="1511808" cy="1034796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3998093" y="1673097"/>
            <a:ext cx="3354704" cy="81169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950" dirty="0">
                <a:latin typeface="Arial MT"/>
                <a:cs typeface="Arial MT"/>
              </a:rPr>
              <a:t>Sólida,</a:t>
            </a:r>
            <a:r>
              <a:rPr sz="950" spc="11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resistente</a:t>
            </a:r>
            <a:r>
              <a:rPr sz="950" spc="11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con</a:t>
            </a:r>
            <a:r>
              <a:rPr sz="950" spc="90" dirty="0">
                <a:latin typeface="Arial MT"/>
                <a:cs typeface="Arial MT"/>
              </a:rPr>
              <a:t> </a:t>
            </a:r>
            <a:r>
              <a:rPr sz="950" spc="-20" dirty="0">
                <a:latin typeface="Arial MT"/>
                <a:cs typeface="Arial MT"/>
              </a:rPr>
              <a:t>desempeño</a:t>
            </a:r>
            <a:r>
              <a:rPr sz="950" spc="9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sin</a:t>
            </a:r>
            <a:r>
              <a:rPr sz="950" spc="95" dirty="0">
                <a:latin typeface="Arial MT"/>
                <a:cs typeface="Arial MT"/>
              </a:rPr>
              <a:t> </a:t>
            </a:r>
            <a:r>
              <a:rPr sz="950" spc="-20" dirty="0">
                <a:latin typeface="Arial MT"/>
                <a:cs typeface="Arial MT"/>
              </a:rPr>
              <a:t>precedentes,</a:t>
            </a:r>
            <a:r>
              <a:rPr sz="950" spc="11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la</a:t>
            </a:r>
            <a:r>
              <a:rPr sz="950" spc="110" dirty="0">
                <a:latin typeface="Arial MT"/>
                <a:cs typeface="Arial MT"/>
              </a:rPr>
              <a:t> </a:t>
            </a:r>
            <a:r>
              <a:rPr sz="950" b="1" spc="-10" dirty="0">
                <a:latin typeface="Arial"/>
                <a:cs typeface="Arial"/>
              </a:rPr>
              <a:t>Rogue </a:t>
            </a:r>
            <a:r>
              <a:rPr sz="950" b="1" dirty="0">
                <a:latin typeface="Arial"/>
                <a:cs typeface="Arial"/>
              </a:rPr>
              <a:t>ET205iP</a:t>
            </a:r>
            <a:r>
              <a:rPr sz="950" b="1" spc="15" dirty="0">
                <a:latin typeface="Arial"/>
                <a:cs typeface="Arial"/>
              </a:rPr>
              <a:t> </a:t>
            </a:r>
            <a:r>
              <a:rPr sz="950" dirty="0">
                <a:latin typeface="Arial MT"/>
                <a:cs typeface="Arial MT"/>
              </a:rPr>
              <a:t>posee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características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de arco</a:t>
            </a:r>
            <a:r>
              <a:rPr sz="950" spc="1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excepcionales,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ya</a:t>
            </a:r>
            <a:r>
              <a:rPr sz="950" spc="15" dirty="0">
                <a:latin typeface="Arial MT"/>
                <a:cs typeface="Arial MT"/>
              </a:rPr>
              <a:t> </a:t>
            </a:r>
            <a:r>
              <a:rPr sz="950" spc="-25" dirty="0">
                <a:latin typeface="Arial MT"/>
                <a:cs typeface="Arial MT"/>
              </a:rPr>
              <a:t>sea </a:t>
            </a:r>
            <a:r>
              <a:rPr sz="950" dirty="0">
                <a:latin typeface="Arial MT"/>
                <a:cs typeface="Arial MT"/>
              </a:rPr>
              <a:t>en</a:t>
            </a:r>
            <a:r>
              <a:rPr sz="950" spc="36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TIG</a:t>
            </a:r>
            <a:r>
              <a:rPr sz="950" spc="36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HF,</a:t>
            </a:r>
            <a:r>
              <a:rPr sz="950" spc="37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LiftTIG</a:t>
            </a:r>
            <a:r>
              <a:rPr sz="950" spc="36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o</a:t>
            </a:r>
            <a:r>
              <a:rPr sz="950" spc="37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en</a:t>
            </a:r>
            <a:r>
              <a:rPr sz="950" spc="35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el</a:t>
            </a:r>
            <a:r>
              <a:rPr sz="950" spc="37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modo</a:t>
            </a:r>
            <a:r>
              <a:rPr sz="950" spc="36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electrodo.</a:t>
            </a:r>
            <a:r>
              <a:rPr sz="950" spc="37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Lista</a:t>
            </a:r>
            <a:r>
              <a:rPr sz="950" spc="360" dirty="0">
                <a:latin typeface="Arial MT"/>
                <a:cs typeface="Arial MT"/>
              </a:rPr>
              <a:t> </a:t>
            </a:r>
            <a:r>
              <a:rPr sz="950" spc="-20" dirty="0">
                <a:latin typeface="Arial MT"/>
                <a:cs typeface="Arial MT"/>
              </a:rPr>
              <a:t>para </a:t>
            </a:r>
            <a:r>
              <a:rPr sz="950" dirty="0">
                <a:latin typeface="Arial MT"/>
                <a:cs typeface="Arial MT"/>
              </a:rPr>
              <a:t>cualquier</a:t>
            </a:r>
            <a:r>
              <a:rPr sz="950" spc="-2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trabajo</a:t>
            </a:r>
            <a:r>
              <a:rPr sz="950" spc="-2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en</a:t>
            </a:r>
            <a:r>
              <a:rPr sz="950" spc="-2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cualquier</a:t>
            </a:r>
            <a:r>
              <a:rPr sz="950" spc="-2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lugar,</a:t>
            </a:r>
            <a:r>
              <a:rPr sz="950" spc="-2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es</a:t>
            </a:r>
            <a:r>
              <a:rPr sz="950" spc="-1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un</a:t>
            </a:r>
            <a:r>
              <a:rPr sz="950" spc="-2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equipo</a:t>
            </a:r>
            <a:r>
              <a:rPr sz="950" spc="-20" dirty="0">
                <a:latin typeface="Arial MT"/>
                <a:cs typeface="Arial MT"/>
              </a:rPr>
              <a:t> </a:t>
            </a:r>
            <a:r>
              <a:rPr sz="950" spc="-10" dirty="0">
                <a:latin typeface="Arial MT"/>
                <a:cs typeface="Arial MT"/>
              </a:rPr>
              <a:t>desarrollado </a:t>
            </a:r>
            <a:r>
              <a:rPr sz="950" dirty="0">
                <a:latin typeface="Arial MT"/>
                <a:cs typeface="Arial MT"/>
              </a:rPr>
              <a:t>para</a:t>
            </a:r>
            <a:r>
              <a:rPr sz="950" spc="36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soportar</a:t>
            </a:r>
            <a:r>
              <a:rPr sz="950" spc="36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las</a:t>
            </a:r>
            <a:r>
              <a:rPr sz="950" spc="37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condiciones</a:t>
            </a:r>
            <a:r>
              <a:rPr sz="950" spc="37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más</a:t>
            </a:r>
            <a:r>
              <a:rPr sz="950" spc="37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adversas,</a:t>
            </a:r>
            <a:r>
              <a:rPr sz="950" spc="370" dirty="0">
                <a:latin typeface="Arial MT"/>
                <a:cs typeface="Arial MT"/>
              </a:rPr>
              <a:t> </a:t>
            </a:r>
            <a:r>
              <a:rPr sz="950" spc="-10" dirty="0">
                <a:latin typeface="Arial MT"/>
                <a:cs typeface="Arial MT"/>
              </a:rPr>
              <a:t>entregando </a:t>
            </a:r>
            <a:r>
              <a:rPr sz="950" dirty="0">
                <a:latin typeface="Arial MT"/>
                <a:cs typeface="Arial MT"/>
              </a:rPr>
              <a:t>siempre</a:t>
            </a:r>
            <a:r>
              <a:rPr sz="950" spc="-3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un</a:t>
            </a:r>
            <a:r>
              <a:rPr sz="950" spc="-3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resultado</a:t>
            </a:r>
            <a:r>
              <a:rPr sz="950" spc="-30" dirty="0">
                <a:latin typeface="Arial MT"/>
                <a:cs typeface="Arial MT"/>
              </a:rPr>
              <a:t> </a:t>
            </a:r>
            <a:r>
              <a:rPr sz="950" spc="-10" dirty="0">
                <a:latin typeface="Arial MT"/>
                <a:cs typeface="Arial MT"/>
              </a:rPr>
              <a:t>perfecto.</a:t>
            </a:r>
            <a:endParaRPr sz="95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950" dirty="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</a:pPr>
            <a:r>
              <a:rPr sz="950" dirty="0">
                <a:latin typeface="Arial MT"/>
                <a:cs typeface="Arial MT"/>
              </a:rPr>
              <a:t>Todos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los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recursos necesarios para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una</a:t>
            </a:r>
            <a:r>
              <a:rPr sz="950" spc="-1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soldadura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TIG</a:t>
            </a:r>
            <a:r>
              <a:rPr sz="950" spc="-1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DC </a:t>
            </a:r>
            <a:r>
              <a:rPr sz="950" spc="-25" dirty="0">
                <a:latin typeface="Arial MT"/>
                <a:cs typeface="Arial MT"/>
              </a:rPr>
              <a:t>de </a:t>
            </a:r>
            <a:r>
              <a:rPr sz="950" dirty="0">
                <a:latin typeface="Arial MT"/>
                <a:cs typeface="Arial MT"/>
              </a:rPr>
              <a:t>altísima</a:t>
            </a:r>
            <a:r>
              <a:rPr sz="950" spc="11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calidad</a:t>
            </a:r>
            <a:r>
              <a:rPr sz="950" spc="11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y</a:t>
            </a:r>
            <a:r>
              <a:rPr sz="950" spc="9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acabado</a:t>
            </a:r>
            <a:r>
              <a:rPr sz="950" spc="8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están</a:t>
            </a:r>
            <a:r>
              <a:rPr sz="950" spc="10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disponibles</a:t>
            </a:r>
            <a:r>
              <a:rPr sz="950" spc="10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en</a:t>
            </a:r>
            <a:r>
              <a:rPr sz="950" spc="10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este</a:t>
            </a:r>
            <a:r>
              <a:rPr sz="950" spc="100" dirty="0">
                <a:latin typeface="Arial MT"/>
                <a:cs typeface="Arial MT"/>
              </a:rPr>
              <a:t> </a:t>
            </a:r>
            <a:r>
              <a:rPr sz="950" spc="-10" dirty="0">
                <a:latin typeface="Arial MT"/>
                <a:cs typeface="Arial MT"/>
              </a:rPr>
              <a:t>equipo </a:t>
            </a:r>
            <a:r>
              <a:rPr sz="950" dirty="0">
                <a:latin typeface="Arial MT"/>
                <a:cs typeface="Arial MT"/>
              </a:rPr>
              <a:t>compacto</a:t>
            </a:r>
            <a:r>
              <a:rPr sz="950" spc="18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y</a:t>
            </a:r>
            <a:r>
              <a:rPr sz="950" spc="18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a</a:t>
            </a:r>
            <a:r>
              <a:rPr sz="950" spc="19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prueba</a:t>
            </a:r>
            <a:r>
              <a:rPr sz="950" spc="19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de</a:t>
            </a:r>
            <a:r>
              <a:rPr sz="950" spc="19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todo,</a:t>
            </a:r>
            <a:r>
              <a:rPr sz="950" spc="20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probado</a:t>
            </a:r>
            <a:r>
              <a:rPr sz="950" spc="18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en</a:t>
            </a:r>
            <a:r>
              <a:rPr sz="950" spc="18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las</a:t>
            </a:r>
            <a:r>
              <a:rPr sz="950" spc="190" dirty="0">
                <a:latin typeface="Arial MT"/>
                <a:cs typeface="Arial MT"/>
              </a:rPr>
              <a:t> </a:t>
            </a:r>
            <a:r>
              <a:rPr sz="950" spc="-10" dirty="0">
                <a:latin typeface="Arial MT"/>
                <a:cs typeface="Arial MT"/>
              </a:rPr>
              <a:t>condiciones </a:t>
            </a:r>
            <a:r>
              <a:rPr sz="950" dirty="0">
                <a:latin typeface="Arial MT"/>
                <a:cs typeface="Arial MT"/>
              </a:rPr>
              <a:t>más</a:t>
            </a:r>
            <a:r>
              <a:rPr sz="950" spc="4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severas.</a:t>
            </a:r>
            <a:r>
              <a:rPr sz="950" spc="33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Pre</a:t>
            </a:r>
            <a:r>
              <a:rPr sz="950" spc="4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y</a:t>
            </a:r>
            <a:r>
              <a:rPr sz="950" spc="4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post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flujo</a:t>
            </a:r>
            <a:r>
              <a:rPr sz="950" spc="4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de</a:t>
            </a:r>
            <a:r>
              <a:rPr sz="950" spc="4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gas,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corriente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inicial,</a:t>
            </a:r>
            <a:r>
              <a:rPr sz="950" spc="40" dirty="0">
                <a:latin typeface="Arial MT"/>
                <a:cs typeface="Arial MT"/>
              </a:rPr>
              <a:t> </a:t>
            </a:r>
            <a:r>
              <a:rPr sz="950" spc="-10" dirty="0">
                <a:latin typeface="Arial MT"/>
                <a:cs typeface="Arial MT"/>
              </a:rPr>
              <a:t>rampa </a:t>
            </a:r>
            <a:r>
              <a:rPr sz="950" dirty="0">
                <a:latin typeface="Arial MT"/>
                <a:cs typeface="Arial MT"/>
              </a:rPr>
              <a:t>de</a:t>
            </a:r>
            <a:r>
              <a:rPr sz="950" spc="-2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subida</a:t>
            </a:r>
            <a:r>
              <a:rPr sz="950" spc="-1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y</a:t>
            </a:r>
            <a:r>
              <a:rPr sz="950" spc="-2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bajada,</a:t>
            </a:r>
            <a:r>
              <a:rPr sz="950" spc="-1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corriente</a:t>
            </a:r>
            <a:r>
              <a:rPr sz="950" spc="-2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final</a:t>
            </a:r>
            <a:r>
              <a:rPr sz="950" spc="-2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y</a:t>
            </a:r>
            <a:r>
              <a:rPr sz="950" spc="-1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modos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de</a:t>
            </a:r>
            <a:r>
              <a:rPr sz="950" spc="-2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2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o</a:t>
            </a:r>
            <a:r>
              <a:rPr sz="950" spc="-2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4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spc="-10" dirty="0">
                <a:latin typeface="Arial MT"/>
                <a:cs typeface="Arial MT"/>
              </a:rPr>
              <a:t>tiempos.</a:t>
            </a:r>
            <a:endParaRPr sz="95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950" dirty="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</a:pPr>
            <a:r>
              <a:rPr sz="950" dirty="0">
                <a:latin typeface="Arial MT"/>
                <a:cs typeface="Arial MT"/>
              </a:rPr>
              <a:t>Además,</a:t>
            </a:r>
            <a:r>
              <a:rPr sz="950" spc="23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la</a:t>
            </a:r>
            <a:r>
              <a:rPr sz="950" spc="24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ROGUE</a:t>
            </a:r>
            <a:r>
              <a:rPr sz="950" spc="24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cuenta</a:t>
            </a:r>
            <a:r>
              <a:rPr sz="950" spc="24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con</a:t>
            </a:r>
            <a:r>
              <a:rPr sz="950" spc="25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la</a:t>
            </a:r>
            <a:r>
              <a:rPr sz="950" spc="229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función</a:t>
            </a:r>
            <a:r>
              <a:rPr sz="950" spc="24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de</a:t>
            </a:r>
            <a:r>
              <a:rPr sz="950" spc="25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pulsos</a:t>
            </a:r>
            <a:r>
              <a:rPr sz="950" spc="235" dirty="0">
                <a:latin typeface="Arial MT"/>
                <a:cs typeface="Arial MT"/>
              </a:rPr>
              <a:t> </a:t>
            </a:r>
            <a:r>
              <a:rPr sz="950" spc="-25" dirty="0">
                <a:latin typeface="Arial MT"/>
                <a:cs typeface="Arial MT"/>
              </a:rPr>
              <a:t>con </a:t>
            </a:r>
            <a:r>
              <a:rPr sz="950" dirty="0">
                <a:latin typeface="Arial MT"/>
                <a:cs typeface="Arial MT"/>
              </a:rPr>
              <a:t>frecuencia</a:t>
            </a:r>
            <a:r>
              <a:rPr sz="950" spc="16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de</a:t>
            </a:r>
            <a:r>
              <a:rPr sz="950" spc="15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0,2</a:t>
            </a:r>
            <a:r>
              <a:rPr sz="950" spc="15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Hz</a:t>
            </a:r>
            <a:r>
              <a:rPr sz="950" spc="16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a</a:t>
            </a:r>
            <a:r>
              <a:rPr sz="950" spc="16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500</a:t>
            </a:r>
            <a:r>
              <a:rPr sz="950" spc="15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Hz</a:t>
            </a:r>
            <a:r>
              <a:rPr sz="950" spc="16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para</a:t>
            </a:r>
            <a:r>
              <a:rPr sz="950" spc="17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un</a:t>
            </a:r>
            <a:r>
              <a:rPr sz="950" spc="16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control</a:t>
            </a:r>
            <a:r>
              <a:rPr sz="950" spc="17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preciso</a:t>
            </a:r>
            <a:r>
              <a:rPr sz="950" spc="155" dirty="0">
                <a:latin typeface="Arial MT"/>
                <a:cs typeface="Arial MT"/>
              </a:rPr>
              <a:t> </a:t>
            </a:r>
            <a:r>
              <a:rPr sz="950" spc="-25" dirty="0">
                <a:latin typeface="Arial MT"/>
                <a:cs typeface="Arial MT"/>
              </a:rPr>
              <a:t>del </a:t>
            </a:r>
            <a:r>
              <a:rPr sz="950" dirty="0">
                <a:latin typeface="Arial MT"/>
                <a:cs typeface="Arial MT"/>
              </a:rPr>
              <a:t>aporte</a:t>
            </a:r>
            <a:r>
              <a:rPr sz="950" spc="28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térmico.</a:t>
            </a:r>
            <a:r>
              <a:rPr sz="950" spc="29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En</a:t>
            </a:r>
            <a:r>
              <a:rPr sz="950" spc="29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el</a:t>
            </a:r>
            <a:r>
              <a:rPr sz="950" spc="29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modo</a:t>
            </a:r>
            <a:r>
              <a:rPr sz="950" spc="28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electrodo,</a:t>
            </a:r>
            <a:r>
              <a:rPr sz="950" spc="28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el</a:t>
            </a:r>
            <a:r>
              <a:rPr sz="950" spc="29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operador</a:t>
            </a:r>
            <a:r>
              <a:rPr sz="950" spc="290" dirty="0">
                <a:latin typeface="Arial MT"/>
                <a:cs typeface="Arial MT"/>
              </a:rPr>
              <a:t> </a:t>
            </a:r>
            <a:r>
              <a:rPr sz="950" spc="-10" dirty="0">
                <a:latin typeface="Arial MT"/>
                <a:cs typeface="Arial MT"/>
              </a:rPr>
              <a:t>puede </a:t>
            </a:r>
            <a:r>
              <a:rPr sz="950" dirty="0">
                <a:latin typeface="Arial MT"/>
                <a:cs typeface="Arial MT"/>
              </a:rPr>
              <a:t>configurar</a:t>
            </a:r>
            <a:r>
              <a:rPr sz="950" spc="25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el</a:t>
            </a:r>
            <a:r>
              <a:rPr sz="950" spc="254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HotStart</a:t>
            </a:r>
            <a:r>
              <a:rPr sz="950" spc="254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y</a:t>
            </a:r>
            <a:r>
              <a:rPr sz="950" spc="25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ArcForce</a:t>
            </a:r>
            <a:r>
              <a:rPr sz="950" spc="254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por</a:t>
            </a:r>
            <a:r>
              <a:rPr sz="950" spc="24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separado,</a:t>
            </a:r>
            <a:r>
              <a:rPr sz="950" spc="26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así</a:t>
            </a:r>
            <a:r>
              <a:rPr sz="950" spc="245" dirty="0">
                <a:latin typeface="Arial MT"/>
                <a:cs typeface="Arial MT"/>
              </a:rPr>
              <a:t> </a:t>
            </a:r>
            <a:r>
              <a:rPr sz="950" spc="-20" dirty="0">
                <a:latin typeface="Arial MT"/>
                <a:cs typeface="Arial MT"/>
              </a:rPr>
              <a:t>como </a:t>
            </a:r>
            <a:r>
              <a:rPr sz="950" dirty="0">
                <a:latin typeface="Arial MT"/>
                <a:cs typeface="Arial MT"/>
              </a:rPr>
              <a:t>optar</a:t>
            </a:r>
            <a:r>
              <a:rPr sz="950" spc="23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por</a:t>
            </a:r>
            <a:r>
              <a:rPr sz="950" spc="24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la</a:t>
            </a:r>
            <a:r>
              <a:rPr sz="950" spc="23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función</a:t>
            </a:r>
            <a:r>
              <a:rPr sz="950" spc="25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específica</a:t>
            </a:r>
            <a:r>
              <a:rPr sz="950" spc="24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para</a:t>
            </a:r>
            <a:r>
              <a:rPr sz="950" spc="229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electrodos</a:t>
            </a:r>
            <a:r>
              <a:rPr sz="950" spc="240" dirty="0">
                <a:latin typeface="Arial MT"/>
                <a:cs typeface="Arial MT"/>
              </a:rPr>
              <a:t> </a:t>
            </a:r>
            <a:r>
              <a:rPr sz="950" spc="-10" dirty="0">
                <a:latin typeface="Arial MT"/>
                <a:cs typeface="Arial MT"/>
              </a:rPr>
              <a:t>celulósicos </a:t>
            </a:r>
            <a:r>
              <a:rPr sz="950" dirty="0">
                <a:latin typeface="Arial MT"/>
                <a:cs typeface="Arial MT"/>
              </a:rPr>
              <a:t>E6010/6011,</a:t>
            </a:r>
            <a:r>
              <a:rPr sz="950" spc="5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línea</a:t>
            </a:r>
            <a:r>
              <a:rPr sz="950" spc="5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Pipeweld.</a:t>
            </a:r>
            <a:r>
              <a:rPr sz="950" spc="4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Todo</a:t>
            </a:r>
            <a:r>
              <a:rPr sz="950" spc="5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esto</a:t>
            </a:r>
            <a:r>
              <a:rPr sz="950" spc="5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se</a:t>
            </a:r>
            <a:r>
              <a:rPr sz="950" spc="5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ajusta</a:t>
            </a:r>
            <a:r>
              <a:rPr sz="950" spc="5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a</a:t>
            </a:r>
            <a:r>
              <a:rPr sz="950" spc="5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través</a:t>
            </a:r>
            <a:r>
              <a:rPr sz="950" spc="60" dirty="0">
                <a:latin typeface="Arial MT"/>
                <a:cs typeface="Arial MT"/>
              </a:rPr>
              <a:t> </a:t>
            </a:r>
            <a:r>
              <a:rPr sz="950" spc="-25" dirty="0">
                <a:latin typeface="Arial MT"/>
                <a:cs typeface="Arial MT"/>
              </a:rPr>
              <a:t>de </a:t>
            </a:r>
            <a:r>
              <a:rPr sz="950" dirty="0">
                <a:latin typeface="Arial MT"/>
                <a:cs typeface="Arial MT"/>
              </a:rPr>
              <a:t>un</a:t>
            </a:r>
            <a:r>
              <a:rPr sz="950" spc="-2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panel</a:t>
            </a:r>
            <a:r>
              <a:rPr sz="950" spc="-1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simple</a:t>
            </a:r>
            <a:r>
              <a:rPr sz="950" spc="-1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</a:t>
            </a:r>
            <a:r>
              <a:rPr sz="950" spc="-10" dirty="0">
                <a:latin typeface="Arial MT"/>
                <a:cs typeface="Arial MT"/>
              </a:rPr>
              <a:t> intuitivo.</a:t>
            </a:r>
            <a:endParaRPr sz="95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44"/>
              </a:spcBef>
            </a:pPr>
            <a:endParaRPr sz="950" dirty="0">
              <a:latin typeface="Arial MT"/>
              <a:cs typeface="Arial MT"/>
            </a:endParaRPr>
          </a:p>
          <a:p>
            <a:pPr marL="195580" marR="10160" indent="-171450" algn="just">
              <a:lnSpc>
                <a:spcPct val="100000"/>
              </a:lnSpc>
              <a:spcBef>
                <a:spcPts val="5"/>
              </a:spcBef>
              <a:buFont typeface="Webdings"/>
              <a:buChar char=""/>
              <a:tabLst>
                <a:tab pos="196850" algn="l"/>
              </a:tabLst>
            </a:pPr>
            <a:r>
              <a:rPr sz="1000" b="1" dirty="0">
                <a:latin typeface="Arial"/>
                <a:cs typeface="Arial"/>
              </a:rPr>
              <a:t>Excelente</a:t>
            </a:r>
            <a:r>
              <a:rPr sz="1000" b="1" spc="28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Alta</a:t>
            </a:r>
            <a:r>
              <a:rPr sz="1000" b="1" spc="27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Frecuencia</a:t>
            </a:r>
            <a:r>
              <a:rPr sz="1000" b="1" spc="275" dirty="0">
                <a:latin typeface="Arial"/>
                <a:cs typeface="Arial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26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26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arranque</a:t>
            </a:r>
            <a:r>
              <a:rPr sz="1000" spc="27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270" dirty="0">
                <a:latin typeface="Arial MT"/>
                <a:cs typeface="Arial MT"/>
              </a:rPr>
              <a:t> </a:t>
            </a:r>
            <a:r>
              <a:rPr sz="1000" spc="-20" dirty="0">
                <a:latin typeface="Arial MT"/>
                <a:cs typeface="Arial MT"/>
              </a:rPr>
              <a:t>arco 	</a:t>
            </a:r>
            <a:r>
              <a:rPr sz="1000" dirty="0">
                <a:latin typeface="Arial MT"/>
                <a:cs typeface="Arial MT"/>
              </a:rPr>
              <a:t>garantiza</a:t>
            </a:r>
            <a:r>
              <a:rPr sz="1000" spc="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que</a:t>
            </a:r>
            <a:r>
              <a:rPr sz="1000" spc="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no</a:t>
            </a:r>
            <a:r>
              <a:rPr sz="1000" spc="7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ocurran</a:t>
            </a:r>
            <a:r>
              <a:rPr sz="1000" spc="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fallas</a:t>
            </a:r>
            <a:r>
              <a:rPr sz="1000" spc="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ni</a:t>
            </a:r>
            <a:r>
              <a:rPr sz="1000" spc="7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contaminación</a:t>
            </a:r>
            <a:r>
              <a:rPr sz="1000" spc="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80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la 	</a:t>
            </a:r>
            <a:r>
              <a:rPr sz="1000" dirty="0">
                <a:latin typeface="Arial MT"/>
                <a:cs typeface="Arial MT"/>
              </a:rPr>
              <a:t>pieza</a:t>
            </a:r>
            <a:r>
              <a:rPr sz="1000" spc="3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o</a:t>
            </a:r>
            <a:r>
              <a:rPr sz="1000" spc="3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del</a:t>
            </a:r>
            <a:r>
              <a:rPr sz="1000" spc="3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tungsteno,</a:t>
            </a:r>
            <a:r>
              <a:rPr sz="1000" spc="36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</a:t>
            </a:r>
            <a:r>
              <a:rPr sz="1000" spc="3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características</a:t>
            </a:r>
            <a:r>
              <a:rPr sz="1000" spc="3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385" dirty="0">
                <a:latin typeface="Arial MT"/>
                <a:cs typeface="Arial MT"/>
              </a:rPr>
              <a:t> </a:t>
            </a:r>
            <a:r>
              <a:rPr sz="1000" spc="-20" dirty="0">
                <a:latin typeface="Arial MT"/>
                <a:cs typeface="Arial MT"/>
              </a:rPr>
              <a:t>arco 	</a:t>
            </a:r>
            <a:r>
              <a:rPr sz="1000" dirty="0">
                <a:latin typeface="Arial MT"/>
                <a:cs typeface="Arial MT"/>
              </a:rPr>
              <a:t>superiores,</a:t>
            </a:r>
            <a:r>
              <a:rPr sz="1000" spc="-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desempeño</a:t>
            </a:r>
            <a:r>
              <a:rPr sz="1000" spc="-5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suave</a:t>
            </a:r>
            <a:r>
              <a:rPr sz="1000" spc="-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y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estable.</a:t>
            </a:r>
            <a:endParaRPr sz="1000" dirty="0">
              <a:latin typeface="Arial MT"/>
              <a:cs typeface="Arial MT"/>
            </a:endParaRPr>
          </a:p>
          <a:p>
            <a:pPr marL="195580" marR="10795" indent="-171450" algn="just">
              <a:lnSpc>
                <a:spcPct val="100000"/>
              </a:lnSpc>
              <a:spcBef>
                <a:spcPts val="600"/>
              </a:spcBef>
              <a:buFont typeface="Webdings"/>
              <a:buChar char=""/>
              <a:tabLst>
                <a:tab pos="196850" algn="l"/>
              </a:tabLst>
            </a:pPr>
            <a:r>
              <a:rPr sz="1000" b="1" dirty="0">
                <a:latin typeface="Arial"/>
                <a:cs typeface="Arial"/>
              </a:rPr>
              <a:t>Pulsado</a:t>
            </a:r>
            <a:r>
              <a:rPr sz="1000" b="1" spc="5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4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hasta</a:t>
            </a:r>
            <a:r>
              <a:rPr sz="1000" b="1" spc="5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500</a:t>
            </a:r>
            <a:r>
              <a:rPr sz="1000" b="1" spc="4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Hz</a:t>
            </a:r>
            <a:r>
              <a:rPr sz="1000" b="1" spc="30" dirty="0">
                <a:latin typeface="Arial"/>
                <a:cs typeface="Arial"/>
              </a:rPr>
              <a:t> </a:t>
            </a:r>
            <a:r>
              <a:rPr sz="1000" dirty="0">
                <a:latin typeface="Arial MT"/>
                <a:cs typeface="Arial MT"/>
              </a:rPr>
              <a:t>para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un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control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sin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igual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del 	</a:t>
            </a:r>
            <a:r>
              <a:rPr sz="1000" dirty="0">
                <a:latin typeface="Arial MT"/>
                <a:cs typeface="Arial MT"/>
              </a:rPr>
              <a:t>aporte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térmico.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Increíble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para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soldadura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chapas</a:t>
            </a:r>
            <a:r>
              <a:rPr sz="1000" spc="-3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muy 	</a:t>
            </a:r>
            <a:r>
              <a:rPr sz="1000" dirty="0">
                <a:latin typeface="Arial MT"/>
                <a:cs typeface="Arial MT"/>
              </a:rPr>
              <a:t>delgadas</a:t>
            </a:r>
            <a:r>
              <a:rPr sz="1000" spc="-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acero</a:t>
            </a:r>
            <a:r>
              <a:rPr sz="1000" spc="-3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inoxidable.</a:t>
            </a:r>
            <a:endParaRPr sz="1000" dirty="0">
              <a:latin typeface="Arial MT"/>
              <a:cs typeface="Arial MT"/>
            </a:endParaRPr>
          </a:p>
          <a:p>
            <a:pPr marL="195580" marR="10795" indent="-171450" algn="just">
              <a:lnSpc>
                <a:spcPct val="100000"/>
              </a:lnSpc>
              <a:spcBef>
                <a:spcPts val="600"/>
              </a:spcBef>
              <a:buFont typeface="Webdings"/>
              <a:buChar char=""/>
              <a:tabLst>
                <a:tab pos="196850" algn="l"/>
              </a:tabLst>
            </a:pPr>
            <a:r>
              <a:rPr sz="1000" b="1" dirty="0">
                <a:latin typeface="Arial"/>
                <a:cs typeface="Arial"/>
              </a:rPr>
              <a:t>Fácil</a:t>
            </a:r>
            <a:r>
              <a:rPr sz="1000" b="1" spc="27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26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usar</a:t>
            </a:r>
            <a:r>
              <a:rPr sz="1000" b="1" spc="254" dirty="0">
                <a:latin typeface="Arial"/>
                <a:cs typeface="Arial"/>
              </a:rPr>
              <a:t> </a:t>
            </a:r>
            <a:r>
              <a:rPr sz="1000" dirty="0">
                <a:latin typeface="Arial MT"/>
                <a:cs typeface="Arial MT"/>
              </a:rPr>
              <a:t>–</a:t>
            </a:r>
            <a:r>
              <a:rPr sz="1000" spc="26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Configuración</a:t>
            </a:r>
            <a:r>
              <a:rPr sz="1000" spc="27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simple</a:t>
            </a:r>
            <a:r>
              <a:rPr sz="1000" spc="27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</a:t>
            </a:r>
            <a:r>
              <a:rPr sz="1000" spc="254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intuitiva</a:t>
            </a:r>
            <a:r>
              <a:rPr sz="1000" spc="26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de 	</a:t>
            </a:r>
            <a:r>
              <a:rPr sz="1000" dirty="0">
                <a:latin typeface="Arial MT"/>
                <a:cs typeface="Arial MT"/>
              </a:rPr>
              <a:t>parámetros,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incluso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-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funciones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más</a:t>
            </a:r>
            <a:r>
              <a:rPr sz="1000" spc="-3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avanzadas.</a:t>
            </a:r>
            <a:endParaRPr sz="1000" dirty="0">
              <a:latin typeface="Arial MT"/>
              <a:cs typeface="Arial MT"/>
            </a:endParaRPr>
          </a:p>
          <a:p>
            <a:pPr marL="196850" marR="11430" indent="-172085" algn="just">
              <a:lnSpc>
                <a:spcPct val="100000"/>
              </a:lnSpc>
              <a:spcBef>
                <a:spcPts val="600"/>
              </a:spcBef>
              <a:buFont typeface="Webdings"/>
              <a:buChar char=""/>
              <a:tabLst>
                <a:tab pos="196850" algn="l"/>
              </a:tabLst>
            </a:pPr>
            <a:r>
              <a:rPr sz="1000" b="1" dirty="0">
                <a:latin typeface="Arial"/>
                <a:cs typeface="Arial"/>
              </a:rPr>
              <a:t>Controles</a:t>
            </a:r>
            <a:r>
              <a:rPr sz="1000" b="1" spc="49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TIG</a:t>
            </a:r>
            <a:r>
              <a:rPr sz="1000" b="1" spc="114" dirty="0">
                <a:latin typeface="Arial"/>
                <a:cs typeface="Arial"/>
              </a:rPr>
              <a:t>  </a:t>
            </a:r>
            <a:r>
              <a:rPr sz="1000" b="1" dirty="0">
                <a:latin typeface="Arial"/>
                <a:cs typeface="Arial"/>
              </a:rPr>
              <a:t>Avanzados</a:t>
            </a:r>
            <a:r>
              <a:rPr sz="1000" b="1" spc="114" dirty="0">
                <a:latin typeface="Arial"/>
                <a:cs typeface="Arial"/>
              </a:rPr>
              <a:t>  </a:t>
            </a:r>
            <a:r>
              <a:rPr sz="1000" dirty="0">
                <a:latin typeface="Arial MT"/>
                <a:cs typeface="Arial MT"/>
              </a:rPr>
              <a:t>–</a:t>
            </a:r>
            <a:r>
              <a:rPr sz="1000" spc="4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Control</a:t>
            </a:r>
            <a:r>
              <a:rPr sz="1000" spc="4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total</a:t>
            </a:r>
            <a:r>
              <a:rPr sz="1000" spc="4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490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la </a:t>
            </a:r>
            <a:r>
              <a:rPr sz="1000" dirty="0">
                <a:latin typeface="Arial MT"/>
                <a:cs typeface="Arial MT"/>
              </a:rPr>
              <a:t>soldadura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desde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inicio</a:t>
            </a:r>
            <a:r>
              <a:rPr sz="1000" spc="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hasta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final</a:t>
            </a:r>
            <a:r>
              <a:rPr sz="1000" spc="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para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obtener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los </a:t>
            </a:r>
            <a:r>
              <a:rPr sz="1000" dirty="0">
                <a:latin typeface="Arial MT"/>
                <a:cs typeface="Arial MT"/>
              </a:rPr>
              <a:t>mejores</a:t>
            </a:r>
            <a:r>
              <a:rPr sz="1000" spc="-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resultados</a:t>
            </a:r>
            <a:r>
              <a:rPr sz="1000" spc="-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cualquier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aplicación.</a:t>
            </a:r>
            <a:endParaRPr sz="1000" dirty="0">
              <a:latin typeface="Arial MT"/>
              <a:cs typeface="Arial MT"/>
            </a:endParaRPr>
          </a:p>
          <a:p>
            <a:pPr marL="195580" marR="10795" indent="-171450" algn="just">
              <a:lnSpc>
                <a:spcPct val="100000"/>
              </a:lnSpc>
              <a:spcBef>
                <a:spcPts val="600"/>
              </a:spcBef>
              <a:buFont typeface="Webdings"/>
              <a:buChar char=""/>
              <a:tabLst>
                <a:tab pos="196850" algn="l"/>
              </a:tabLst>
            </a:pPr>
            <a:r>
              <a:rPr sz="1000" b="1" dirty="0">
                <a:latin typeface="Arial"/>
                <a:cs typeface="Arial"/>
              </a:rPr>
              <a:t>Diseño</a:t>
            </a:r>
            <a:r>
              <a:rPr sz="1000" b="1" spc="49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Robusto</a:t>
            </a:r>
            <a:r>
              <a:rPr sz="1000" b="1" spc="114" dirty="0">
                <a:latin typeface="Arial"/>
                <a:cs typeface="Arial"/>
              </a:rPr>
              <a:t>  </a:t>
            </a:r>
            <a:r>
              <a:rPr sz="1000" b="1" dirty="0">
                <a:latin typeface="Arial"/>
                <a:cs typeface="Arial"/>
              </a:rPr>
              <a:t>con</a:t>
            </a:r>
            <a:r>
              <a:rPr sz="1000" b="1" spc="110" dirty="0">
                <a:latin typeface="Arial"/>
                <a:cs typeface="Arial"/>
              </a:rPr>
              <a:t>  </a:t>
            </a:r>
            <a:r>
              <a:rPr sz="1000" b="1" dirty="0">
                <a:latin typeface="Arial"/>
                <a:cs typeface="Arial"/>
              </a:rPr>
              <a:t>IP23S</a:t>
            </a:r>
            <a:r>
              <a:rPr sz="1000" b="1" spc="495" dirty="0">
                <a:latin typeface="Arial"/>
                <a:cs typeface="Arial"/>
              </a:rPr>
              <a:t> </a:t>
            </a:r>
            <a:r>
              <a:rPr sz="1000" dirty="0">
                <a:latin typeface="Arial MT"/>
                <a:cs typeface="Arial MT"/>
              </a:rPr>
              <a:t>–</a:t>
            </a:r>
            <a:r>
              <a:rPr sz="1000" spc="4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desarrollado</a:t>
            </a:r>
            <a:r>
              <a:rPr sz="1000" spc="495" dirty="0">
                <a:latin typeface="Arial MT"/>
                <a:cs typeface="Arial MT"/>
              </a:rPr>
              <a:t> </a:t>
            </a:r>
            <a:r>
              <a:rPr sz="1000" spc="-20" dirty="0">
                <a:latin typeface="Arial MT"/>
                <a:cs typeface="Arial MT"/>
              </a:rPr>
              <a:t>para 	</a:t>
            </a:r>
            <a:r>
              <a:rPr sz="1000" dirty="0">
                <a:latin typeface="Arial MT"/>
                <a:cs typeface="Arial MT"/>
              </a:rPr>
              <a:t>aplicaciones</a:t>
            </a:r>
            <a:r>
              <a:rPr sz="1000" spc="3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tanto</a:t>
            </a:r>
            <a:r>
              <a:rPr sz="1000" spc="3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3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fábrica</a:t>
            </a:r>
            <a:r>
              <a:rPr sz="1000" spc="3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como</a:t>
            </a:r>
            <a:r>
              <a:rPr sz="1000" spc="3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3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campo,</a:t>
            </a:r>
            <a:r>
              <a:rPr sz="1000" spc="33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con 	</a:t>
            </a:r>
            <a:r>
              <a:rPr sz="1000" dirty="0">
                <a:latin typeface="Arial MT"/>
                <a:cs typeface="Arial MT"/>
              </a:rPr>
              <a:t>compuestos</a:t>
            </a:r>
            <a:r>
              <a:rPr sz="1000" spc="185" dirty="0">
                <a:latin typeface="Arial MT"/>
                <a:cs typeface="Arial MT"/>
              </a:rPr>
              <a:t>  </a:t>
            </a:r>
            <a:r>
              <a:rPr sz="1000" dirty="0">
                <a:latin typeface="Arial MT"/>
                <a:cs typeface="Arial MT"/>
              </a:rPr>
              <a:t>especiales</a:t>
            </a:r>
            <a:r>
              <a:rPr sz="1000" spc="180" dirty="0">
                <a:latin typeface="Arial MT"/>
                <a:cs typeface="Arial MT"/>
              </a:rPr>
              <a:t>  </a:t>
            </a:r>
            <a:r>
              <a:rPr sz="1000" dirty="0">
                <a:latin typeface="Arial MT"/>
                <a:cs typeface="Arial MT"/>
              </a:rPr>
              <a:t>resistentes</a:t>
            </a:r>
            <a:r>
              <a:rPr sz="1000" spc="185" dirty="0">
                <a:latin typeface="Arial MT"/>
                <a:cs typeface="Arial MT"/>
              </a:rPr>
              <a:t> 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185" dirty="0">
                <a:latin typeface="Arial MT"/>
                <a:cs typeface="Arial MT"/>
              </a:rPr>
              <a:t>  </a:t>
            </a:r>
            <a:r>
              <a:rPr sz="1000" dirty="0">
                <a:latin typeface="Arial MT"/>
                <a:cs typeface="Arial MT"/>
              </a:rPr>
              <a:t>impactos</a:t>
            </a:r>
            <a:r>
              <a:rPr sz="1000" spc="185" dirty="0">
                <a:latin typeface="Arial MT"/>
                <a:cs typeface="Arial MT"/>
              </a:rPr>
              <a:t>  </a:t>
            </a:r>
            <a:r>
              <a:rPr sz="1000" spc="-50" dirty="0">
                <a:latin typeface="Arial MT"/>
                <a:cs typeface="Arial MT"/>
              </a:rPr>
              <a:t>y 	</a:t>
            </a:r>
            <a:r>
              <a:rPr sz="1000" spc="-10" dirty="0">
                <a:latin typeface="Arial MT"/>
                <a:cs typeface="Arial MT"/>
              </a:rPr>
              <a:t>llamas.</a:t>
            </a:r>
            <a:endParaRPr sz="1000" dirty="0">
              <a:latin typeface="Arial MT"/>
              <a:cs typeface="Arial MT"/>
            </a:endParaRPr>
          </a:p>
          <a:p>
            <a:pPr marL="195580" marR="11430" indent="-171450" algn="just">
              <a:lnSpc>
                <a:spcPct val="100000"/>
              </a:lnSpc>
              <a:spcBef>
                <a:spcPts val="600"/>
              </a:spcBef>
              <a:buFont typeface="Webdings"/>
              <a:buChar char=""/>
              <a:tabLst>
                <a:tab pos="196850" algn="l"/>
              </a:tabLst>
            </a:pPr>
            <a:r>
              <a:rPr sz="1000" b="1" dirty="0">
                <a:latin typeface="Arial"/>
                <a:cs typeface="Arial"/>
              </a:rPr>
              <a:t>Lista</a:t>
            </a:r>
            <a:r>
              <a:rPr sz="1000" b="1" spc="49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para</a:t>
            </a:r>
            <a:r>
              <a:rPr sz="1000" b="1" spc="49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usar</a:t>
            </a:r>
            <a:r>
              <a:rPr sz="1000" b="1" spc="475" dirty="0">
                <a:latin typeface="Arial"/>
                <a:cs typeface="Arial"/>
              </a:rPr>
              <a:t> </a:t>
            </a:r>
            <a:r>
              <a:rPr sz="1000" dirty="0">
                <a:latin typeface="Arial MT"/>
                <a:cs typeface="Arial MT"/>
              </a:rPr>
              <a:t>–</a:t>
            </a:r>
            <a:r>
              <a:rPr sz="1000" spc="4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Antorcha</a:t>
            </a:r>
            <a:r>
              <a:rPr sz="1000" spc="47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TIG</a:t>
            </a:r>
            <a:r>
              <a:rPr sz="1000" spc="484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</a:t>
            </a:r>
            <a:r>
              <a:rPr sz="1000" spc="47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control</a:t>
            </a:r>
            <a:r>
              <a:rPr sz="1000" spc="484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de 	</a:t>
            </a:r>
            <a:r>
              <a:rPr sz="1000" dirty="0">
                <a:latin typeface="Arial MT"/>
                <a:cs typeface="Arial MT"/>
              </a:rPr>
              <a:t>corriente</a:t>
            </a:r>
            <a:r>
              <a:rPr sz="1000" spc="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mango,</a:t>
            </a:r>
            <a:r>
              <a:rPr sz="1000" spc="7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pinza</a:t>
            </a:r>
            <a:r>
              <a:rPr sz="1000" spc="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masa,</a:t>
            </a:r>
            <a:r>
              <a:rPr sz="1000" spc="7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manguera</a:t>
            </a:r>
            <a:r>
              <a:rPr sz="1000" spc="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y</a:t>
            </a:r>
            <a:r>
              <a:rPr sz="1000" spc="70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kit 	</a:t>
            </a:r>
            <a:r>
              <a:rPr sz="1000" dirty="0">
                <a:latin typeface="Arial MT"/>
                <a:cs typeface="Arial MT"/>
              </a:rPr>
              <a:t>inicial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consumibles</a:t>
            </a:r>
            <a:r>
              <a:rPr sz="1000" spc="-5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incluidos.</a:t>
            </a:r>
            <a:endParaRPr sz="1000" dirty="0">
              <a:latin typeface="Arial MT"/>
              <a:cs typeface="Arial MT"/>
            </a:endParaRPr>
          </a:p>
          <a:p>
            <a:pPr marL="196215" marR="10795" indent="-172085" algn="just">
              <a:lnSpc>
                <a:spcPct val="100000"/>
              </a:lnSpc>
              <a:spcBef>
                <a:spcPts val="605"/>
              </a:spcBef>
              <a:buFont typeface="Webdings"/>
              <a:buChar char=""/>
              <a:tabLst>
                <a:tab pos="196215" algn="l"/>
              </a:tabLst>
            </a:pPr>
            <a:r>
              <a:rPr sz="950" b="1" dirty="0">
                <a:latin typeface="Arial"/>
                <a:cs typeface="Arial"/>
              </a:rPr>
              <a:t>Soldadura</a:t>
            </a:r>
            <a:r>
              <a:rPr sz="950" b="1" spc="15" dirty="0">
                <a:latin typeface="Arial"/>
                <a:cs typeface="Arial"/>
              </a:rPr>
              <a:t> </a:t>
            </a:r>
            <a:r>
              <a:rPr sz="950" b="1" dirty="0">
                <a:latin typeface="Arial"/>
                <a:cs typeface="Arial"/>
              </a:rPr>
              <a:t>de</a:t>
            </a:r>
            <a:r>
              <a:rPr sz="950" b="1" spc="20" dirty="0">
                <a:latin typeface="Arial"/>
                <a:cs typeface="Arial"/>
              </a:rPr>
              <a:t> </a:t>
            </a:r>
            <a:r>
              <a:rPr sz="950" b="1" dirty="0">
                <a:latin typeface="Arial"/>
                <a:cs typeface="Arial"/>
              </a:rPr>
              <a:t>electrodo</a:t>
            </a:r>
            <a:r>
              <a:rPr sz="950" b="1" spc="10" dirty="0">
                <a:latin typeface="Arial"/>
                <a:cs typeface="Arial"/>
              </a:rPr>
              <a:t> </a:t>
            </a:r>
            <a:r>
              <a:rPr sz="950" b="1" dirty="0">
                <a:latin typeface="Arial"/>
                <a:cs typeface="Arial"/>
              </a:rPr>
              <a:t>pulsado</a:t>
            </a:r>
            <a:r>
              <a:rPr sz="950" b="1" spc="15" dirty="0">
                <a:latin typeface="Arial"/>
                <a:cs typeface="Arial"/>
              </a:rPr>
              <a:t> </a:t>
            </a:r>
            <a:r>
              <a:rPr sz="900" dirty="0">
                <a:latin typeface="Arial MT"/>
                <a:cs typeface="Arial MT"/>
              </a:rPr>
              <a:t>–</a:t>
            </a:r>
            <a:r>
              <a:rPr sz="900" spc="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Mejora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control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del </a:t>
            </a:r>
            <a:r>
              <a:rPr sz="1000" dirty="0">
                <a:latin typeface="Arial MT"/>
                <a:cs typeface="Arial MT"/>
              </a:rPr>
              <a:t>charco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fusión,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solidificación</a:t>
            </a:r>
            <a:r>
              <a:rPr sz="1000" spc="5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y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reduce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distorsión </a:t>
            </a:r>
            <a:r>
              <a:rPr sz="1000" dirty="0">
                <a:latin typeface="Arial MT"/>
                <a:cs typeface="Arial MT"/>
              </a:rPr>
              <a:t>del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material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al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minimizar la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entrada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calor.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Los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pulsos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37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corriente</a:t>
            </a:r>
            <a:r>
              <a:rPr sz="1000" spc="37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permiten</a:t>
            </a:r>
            <a:r>
              <a:rPr sz="1000" spc="36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37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solidificación</a:t>
            </a:r>
            <a:r>
              <a:rPr sz="1000" spc="37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parcial.</a:t>
            </a:r>
            <a:r>
              <a:rPr sz="1000" spc="370" dirty="0">
                <a:latin typeface="Arial MT"/>
                <a:cs typeface="Arial MT"/>
              </a:rPr>
              <a:t> </a:t>
            </a:r>
            <a:r>
              <a:rPr sz="1000" spc="-20" dirty="0">
                <a:latin typeface="Arial MT"/>
                <a:cs typeface="Arial MT"/>
              </a:rPr>
              <a:t>Para </a:t>
            </a:r>
            <a:r>
              <a:rPr sz="1000" dirty="0">
                <a:latin typeface="Arial MT"/>
                <a:cs typeface="Arial MT"/>
              </a:rPr>
              <a:t>configurarla,</a:t>
            </a:r>
            <a:r>
              <a:rPr sz="1000" spc="250" dirty="0">
                <a:latin typeface="Arial MT"/>
                <a:cs typeface="Arial MT"/>
              </a:rPr>
              <a:t>  </a:t>
            </a:r>
            <a:r>
              <a:rPr sz="1000" dirty="0">
                <a:latin typeface="Arial MT"/>
                <a:cs typeface="Arial MT"/>
              </a:rPr>
              <a:t>es</a:t>
            </a:r>
            <a:r>
              <a:rPr sz="1000" spc="250" dirty="0">
                <a:latin typeface="Arial MT"/>
                <a:cs typeface="Arial MT"/>
              </a:rPr>
              <a:t>  </a:t>
            </a:r>
            <a:r>
              <a:rPr sz="1000" dirty="0">
                <a:latin typeface="Arial MT"/>
                <a:cs typeface="Arial MT"/>
              </a:rPr>
              <a:t>necesario</a:t>
            </a:r>
            <a:r>
              <a:rPr sz="1000" spc="245" dirty="0">
                <a:latin typeface="Arial MT"/>
                <a:cs typeface="Arial MT"/>
              </a:rPr>
              <a:t>  </a:t>
            </a:r>
            <a:r>
              <a:rPr sz="1000" dirty="0">
                <a:latin typeface="Arial MT"/>
                <a:cs typeface="Arial MT"/>
              </a:rPr>
              <a:t>definir</a:t>
            </a:r>
            <a:r>
              <a:rPr sz="1000" spc="254" dirty="0">
                <a:latin typeface="Arial MT"/>
                <a:cs typeface="Arial MT"/>
              </a:rPr>
              <a:t>  </a:t>
            </a:r>
            <a:r>
              <a:rPr sz="950" dirty="0">
                <a:latin typeface="Arial MT"/>
                <a:cs typeface="Arial MT"/>
              </a:rPr>
              <a:t>corriente</a:t>
            </a:r>
            <a:r>
              <a:rPr sz="950" spc="250" dirty="0">
                <a:latin typeface="Arial MT"/>
                <a:cs typeface="Arial MT"/>
              </a:rPr>
              <a:t>  </a:t>
            </a:r>
            <a:r>
              <a:rPr sz="950" spc="-20" dirty="0">
                <a:latin typeface="Arial MT"/>
                <a:cs typeface="Arial MT"/>
              </a:rPr>
              <a:t>pico, </a:t>
            </a:r>
            <a:r>
              <a:rPr sz="950" dirty="0">
                <a:latin typeface="Arial MT"/>
                <a:cs typeface="Arial MT"/>
              </a:rPr>
              <a:t>frecuencia</a:t>
            </a:r>
            <a:r>
              <a:rPr sz="950" spc="9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de</a:t>
            </a:r>
            <a:r>
              <a:rPr sz="950" spc="8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pulso</a:t>
            </a:r>
            <a:r>
              <a:rPr sz="950" spc="9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y</a:t>
            </a:r>
            <a:r>
              <a:rPr sz="950" spc="9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corriente</a:t>
            </a:r>
            <a:r>
              <a:rPr sz="950" spc="10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base.</a:t>
            </a:r>
            <a:r>
              <a:rPr sz="950" spc="8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La</a:t>
            </a:r>
            <a:r>
              <a:rPr sz="950" spc="9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frecuencia</a:t>
            </a:r>
            <a:r>
              <a:rPr sz="950" spc="105" dirty="0">
                <a:latin typeface="Arial MT"/>
                <a:cs typeface="Arial MT"/>
              </a:rPr>
              <a:t> </a:t>
            </a:r>
            <a:r>
              <a:rPr sz="950" spc="-10" dirty="0">
                <a:latin typeface="Arial MT"/>
                <a:cs typeface="Arial MT"/>
              </a:rPr>
              <a:t>varía </a:t>
            </a:r>
            <a:r>
              <a:rPr sz="950" dirty="0">
                <a:latin typeface="Arial MT"/>
                <a:cs typeface="Arial MT"/>
              </a:rPr>
              <a:t>de</a:t>
            </a:r>
            <a:r>
              <a:rPr sz="950" spc="9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0,2</a:t>
            </a:r>
            <a:r>
              <a:rPr sz="950" spc="9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-</a:t>
            </a:r>
            <a:r>
              <a:rPr sz="950" spc="9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100</a:t>
            </a:r>
            <a:r>
              <a:rPr sz="950" spc="10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Hz</a:t>
            </a:r>
            <a:r>
              <a:rPr sz="950" spc="9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en</a:t>
            </a:r>
            <a:r>
              <a:rPr sz="950" spc="8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modo</a:t>
            </a:r>
            <a:r>
              <a:rPr sz="950" spc="10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MMA</a:t>
            </a:r>
            <a:r>
              <a:rPr sz="950" spc="10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y</a:t>
            </a:r>
            <a:r>
              <a:rPr sz="950" spc="9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0,2</a:t>
            </a:r>
            <a:r>
              <a:rPr sz="950" spc="9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-</a:t>
            </a:r>
            <a:r>
              <a:rPr sz="950" spc="9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500</a:t>
            </a:r>
            <a:r>
              <a:rPr sz="950" spc="8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Hz</a:t>
            </a:r>
            <a:r>
              <a:rPr sz="950" spc="9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e</a:t>
            </a:r>
            <a:r>
              <a:rPr lang="es-CO" sz="950" dirty="0">
                <a:latin typeface="Arial MT"/>
                <a:cs typeface="Arial MT"/>
              </a:rPr>
              <a:t>n</a:t>
            </a:r>
            <a:r>
              <a:rPr sz="950" spc="90" dirty="0">
                <a:latin typeface="Arial MT"/>
                <a:cs typeface="Arial MT"/>
              </a:rPr>
              <a:t> </a:t>
            </a:r>
            <a:r>
              <a:rPr sz="950" spc="-20" dirty="0">
                <a:latin typeface="Arial MT"/>
                <a:cs typeface="Arial MT"/>
              </a:rPr>
              <a:t>modo TIG.</a:t>
            </a:r>
            <a:endParaRPr sz="950" dirty="0">
              <a:latin typeface="Arial MT"/>
              <a:cs typeface="Arial MT"/>
            </a:endParaRPr>
          </a:p>
          <a:p>
            <a:pPr marL="24765" algn="just">
              <a:lnSpc>
                <a:spcPct val="100000"/>
              </a:lnSpc>
              <a:spcBef>
                <a:spcPts val="969"/>
              </a:spcBef>
            </a:pPr>
            <a:r>
              <a:rPr sz="950" dirty="0">
                <a:latin typeface="Arial MT"/>
                <a:cs typeface="Arial MT"/>
              </a:rPr>
              <a:t>Para</a:t>
            </a:r>
            <a:r>
              <a:rPr sz="950" spc="-5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más</a:t>
            </a:r>
            <a:r>
              <a:rPr sz="950" spc="-1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información</a:t>
            </a:r>
            <a:r>
              <a:rPr sz="950" spc="-45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visite</a:t>
            </a:r>
            <a:r>
              <a:rPr sz="950" spc="-40" dirty="0">
                <a:latin typeface="Arial MT"/>
                <a:cs typeface="Arial MT"/>
              </a:rPr>
              <a:t> </a:t>
            </a:r>
            <a:r>
              <a:rPr sz="950" spc="-10" dirty="0">
                <a:latin typeface="Arial Black"/>
                <a:cs typeface="Arial Black"/>
              </a:rPr>
              <a:t>esab.com</a:t>
            </a:r>
            <a:endParaRPr sz="950" dirty="0">
              <a:latin typeface="Arial Black"/>
              <a:cs typeface="Arial Black"/>
            </a:endParaRP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13130" y="7042086"/>
            <a:ext cx="2496313" cy="1308323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50062" y="8896834"/>
            <a:ext cx="1411224" cy="1162812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2210562" y="9229358"/>
            <a:ext cx="760730" cy="560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7000"/>
              </a:lnSpc>
              <a:spcBef>
                <a:spcPts val="100"/>
              </a:spcBef>
            </a:pPr>
            <a:r>
              <a:rPr sz="1000" i="1" dirty="0">
                <a:latin typeface="Arial"/>
                <a:cs typeface="Arial"/>
              </a:rPr>
              <a:t>Antorcha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spc="-25" dirty="0">
                <a:latin typeface="Arial"/>
                <a:cs typeface="Arial"/>
              </a:rPr>
              <a:t>con </a:t>
            </a:r>
            <a:r>
              <a:rPr sz="1000" i="1" dirty="0">
                <a:latin typeface="Arial"/>
                <a:cs typeface="Arial"/>
              </a:rPr>
              <a:t>control</a:t>
            </a:r>
            <a:r>
              <a:rPr sz="1000" i="1" spc="-65" dirty="0">
                <a:latin typeface="Arial"/>
                <a:cs typeface="Arial"/>
              </a:rPr>
              <a:t> </a:t>
            </a:r>
            <a:r>
              <a:rPr sz="1000" i="1" spc="-25" dirty="0">
                <a:latin typeface="Arial"/>
                <a:cs typeface="Arial"/>
              </a:rPr>
              <a:t>de </a:t>
            </a:r>
            <a:r>
              <a:rPr sz="1000" i="1" spc="-10" dirty="0">
                <a:latin typeface="Arial"/>
                <a:cs typeface="Arial"/>
              </a:rPr>
              <a:t>amperaje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8159" y="5000065"/>
            <a:ext cx="2035684" cy="1365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l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latin typeface="Arial MT"/>
                <a:cs typeface="Arial MT"/>
              </a:rPr>
              <a:t>Más</a:t>
            </a:r>
            <a:r>
              <a:rPr lang="es-CO" sz="800" spc="405" dirty="0">
                <a:latin typeface="Arial MT"/>
                <a:cs typeface="Arial MT"/>
              </a:rPr>
              <a:t> </a:t>
            </a:r>
            <a:r>
              <a:rPr sz="800" dirty="0" err="1">
                <a:latin typeface="Arial MT"/>
                <a:cs typeface="Arial MT"/>
              </a:rPr>
              <a:t>informaci</a:t>
            </a:r>
            <a:r>
              <a:rPr lang="es-CO" sz="800" dirty="0" err="1">
                <a:latin typeface="Arial MT"/>
                <a:cs typeface="Arial MT"/>
              </a:rPr>
              <a:t>ó</a:t>
            </a:r>
            <a:r>
              <a:rPr sz="800" dirty="0">
                <a:latin typeface="Arial MT"/>
                <a:cs typeface="Arial MT"/>
              </a:rPr>
              <a:t>n</a:t>
            </a:r>
            <a:r>
              <a:rPr lang="es-CO" sz="800" spc="405" dirty="0">
                <a:latin typeface="Arial MT"/>
                <a:cs typeface="Arial MT"/>
              </a:rPr>
              <a:t> </a:t>
            </a:r>
            <a:r>
              <a:rPr sz="800" spc="-35" dirty="0" err="1">
                <a:latin typeface="Arial MT"/>
                <a:cs typeface="Arial MT"/>
              </a:rPr>
              <a:t>en</a:t>
            </a:r>
            <a:r>
              <a:rPr sz="800" spc="-10" dirty="0">
                <a:latin typeface="Arial MT"/>
                <a:cs typeface="Arial MT"/>
              </a:rPr>
              <a:t> esab.com/garantia</a:t>
            </a:r>
            <a:endParaRPr sz="800" dirty="0">
              <a:latin typeface="Arial MT"/>
              <a:cs typeface="Arial MT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20369" y="3019284"/>
            <a:ext cx="3477388" cy="2004124"/>
            <a:chOff x="420369" y="3019284"/>
            <a:chExt cx="3477388" cy="2004124"/>
          </a:xfrm>
        </p:grpSpPr>
        <p:sp>
          <p:nvSpPr>
            <p:cNvPr id="15" name="object 15"/>
            <p:cNvSpPr/>
            <p:nvPr/>
          </p:nvSpPr>
          <p:spPr>
            <a:xfrm>
              <a:off x="420369" y="3886758"/>
              <a:ext cx="951230" cy="1136650"/>
            </a:xfrm>
            <a:custGeom>
              <a:avLst/>
              <a:gdLst/>
              <a:ahLst/>
              <a:cxnLst/>
              <a:rect l="l" t="t" r="r" b="b"/>
              <a:pathLst>
                <a:path w="951230" h="1136650">
                  <a:moveTo>
                    <a:pt x="951230" y="0"/>
                  </a:moveTo>
                  <a:lnTo>
                    <a:pt x="0" y="0"/>
                  </a:lnTo>
                  <a:lnTo>
                    <a:pt x="0" y="1136472"/>
                  </a:lnTo>
                  <a:lnTo>
                    <a:pt x="951230" y="1136472"/>
                  </a:lnTo>
                  <a:lnTo>
                    <a:pt x="9512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20369" y="3886758"/>
              <a:ext cx="951230" cy="1136650"/>
            </a:xfrm>
            <a:custGeom>
              <a:avLst/>
              <a:gdLst/>
              <a:ahLst/>
              <a:cxnLst/>
              <a:rect l="l" t="t" r="r" b="b"/>
              <a:pathLst>
                <a:path w="951230" h="1136650">
                  <a:moveTo>
                    <a:pt x="0" y="1136472"/>
                  </a:moveTo>
                  <a:lnTo>
                    <a:pt x="951230" y="1136472"/>
                  </a:lnTo>
                  <a:lnTo>
                    <a:pt x="951230" y="0"/>
                  </a:lnTo>
                  <a:lnTo>
                    <a:pt x="0" y="0"/>
                  </a:lnTo>
                  <a:lnTo>
                    <a:pt x="0" y="113647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705862" y="3019284"/>
              <a:ext cx="1191895" cy="433070"/>
            </a:xfrm>
            <a:custGeom>
              <a:avLst/>
              <a:gdLst/>
              <a:ahLst/>
              <a:cxnLst/>
              <a:rect l="l" t="t" r="r" b="b"/>
              <a:pathLst>
                <a:path w="1191895" h="433070">
                  <a:moveTo>
                    <a:pt x="1191679" y="49784"/>
                  </a:moveTo>
                  <a:lnTo>
                    <a:pt x="1104176" y="49784"/>
                  </a:lnTo>
                  <a:lnTo>
                    <a:pt x="1104176" y="0"/>
                  </a:lnTo>
                  <a:lnTo>
                    <a:pt x="0" y="0"/>
                  </a:lnTo>
                  <a:lnTo>
                    <a:pt x="0" y="382790"/>
                  </a:lnTo>
                  <a:lnTo>
                    <a:pt x="87503" y="382790"/>
                  </a:lnTo>
                  <a:lnTo>
                    <a:pt x="87503" y="432574"/>
                  </a:lnTo>
                  <a:lnTo>
                    <a:pt x="1191679" y="432574"/>
                  </a:lnTo>
                  <a:lnTo>
                    <a:pt x="1191679" y="4978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1694307" y="1289684"/>
            <a:ext cx="2439035" cy="2430780"/>
            <a:chOff x="1694307" y="1289684"/>
            <a:chExt cx="2439035" cy="2430780"/>
          </a:xfrm>
        </p:grpSpPr>
        <p:sp>
          <p:nvSpPr>
            <p:cNvPr id="20" name="object 20"/>
            <p:cNvSpPr/>
            <p:nvPr/>
          </p:nvSpPr>
          <p:spPr>
            <a:xfrm>
              <a:off x="2590927" y="2957436"/>
              <a:ext cx="1104265" cy="382905"/>
            </a:xfrm>
            <a:custGeom>
              <a:avLst/>
              <a:gdLst/>
              <a:ahLst/>
              <a:cxnLst/>
              <a:rect l="l" t="t" r="r" b="b"/>
              <a:pathLst>
                <a:path w="1104264" h="382904">
                  <a:moveTo>
                    <a:pt x="1104176" y="0"/>
                  </a:moveTo>
                  <a:lnTo>
                    <a:pt x="0" y="0"/>
                  </a:lnTo>
                  <a:lnTo>
                    <a:pt x="0" y="382790"/>
                  </a:lnTo>
                  <a:lnTo>
                    <a:pt x="1104176" y="382790"/>
                  </a:lnTo>
                  <a:lnTo>
                    <a:pt x="11041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94307" y="1289684"/>
              <a:ext cx="2438526" cy="2430272"/>
            </a:xfrm>
            <a:prstGeom prst="rect">
              <a:avLst/>
            </a:prstGeom>
          </p:spPr>
        </p:pic>
      </p:grpSp>
      <p:pic>
        <p:nvPicPr>
          <p:cNvPr id="17" name="Gráfico 16">
            <a:extLst>
              <a:ext uri="{FF2B5EF4-FFF2-40B4-BE49-F238E27FC236}">
                <a16:creationId xmlns:a16="http://schemas.microsoft.com/office/drawing/2014/main" id="{7E01E5D9-9C8B-ADB5-9B38-7269ABB5B7E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5042479" y="-3453444"/>
            <a:ext cx="13360034" cy="183700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26945" y="9519310"/>
            <a:ext cx="12680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Arial"/>
                <a:cs typeface="Arial"/>
              </a:rPr>
              <a:t>ESAB /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esab.com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215895" y="9794747"/>
            <a:ext cx="1395730" cy="266700"/>
            <a:chOff x="2215895" y="9794747"/>
            <a:chExt cx="1395730" cy="2667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895" y="9794747"/>
              <a:ext cx="1395475" cy="26612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01111" y="9820655"/>
              <a:ext cx="230123" cy="230123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15811" y="9441180"/>
            <a:ext cx="789419" cy="870203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60959" y="467359"/>
            <a:ext cx="25450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Rogue</a:t>
            </a:r>
            <a:r>
              <a:rPr spc="-15" dirty="0"/>
              <a:t> </a:t>
            </a:r>
            <a:r>
              <a:rPr spc="-10" dirty="0"/>
              <a:t>ET205iP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7336120" y="5539801"/>
            <a:ext cx="246221" cy="4676140"/>
          </a:xfrm>
          <a:prstGeom prst="rect">
            <a:avLst/>
          </a:prstGeom>
        </p:spPr>
        <p:txBody>
          <a:bodyPr vert="vert270" wrap="square" lIns="0" tIns="3175" rIns="0" bIns="0" rtlCol="0">
            <a:spAutoFit/>
          </a:bodyPr>
          <a:lstStyle/>
          <a:p>
            <a:pPr marL="12700">
              <a:spcBef>
                <a:spcPts val="25"/>
              </a:spcBef>
            </a:pPr>
            <a:r>
              <a:rPr lang="es-ES" sz="800" i="1" dirty="0">
                <a:latin typeface="Arial" panose="020B0604020202020204" pitchFamily="34" charset="0"/>
                <a:cs typeface="Arial" panose="020B0604020202020204" pitchFamily="34" charset="0"/>
              </a:rPr>
              <a:t>SP-CO Rev0</a:t>
            </a:r>
            <a:r>
              <a:rPr lang="es-ES" sz="800" i="1" spc="229" dirty="0">
                <a:latin typeface="Arial" panose="020B0604020202020204" pitchFamily="34" charset="0"/>
                <a:cs typeface="Arial" panose="020B0604020202020204" pitchFamily="34" charset="0"/>
              </a:rPr>
              <a:t> 5</a:t>
            </a:r>
            <a:r>
              <a:rPr lang="es-ES" sz="800" i="1" dirty="0">
                <a:latin typeface="Arial" panose="020B0604020202020204" pitchFamily="34" charset="0"/>
                <a:cs typeface="Arial" panose="020B0604020202020204" pitchFamily="34" charset="0"/>
              </a:rPr>
              <a:t>/2025</a:t>
            </a:r>
            <a:r>
              <a:rPr lang="es-ES" sz="800" i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800" i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s-ES" sz="800" i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800" i="1" dirty="0">
                <a:latin typeface="Arial" panose="020B0604020202020204" pitchFamily="34" charset="0"/>
                <a:cs typeface="Arial" panose="020B0604020202020204" pitchFamily="34" charset="0"/>
              </a:rPr>
              <a:t>ESAB</a:t>
            </a:r>
            <a:r>
              <a:rPr lang="es-ES" sz="800" b="0" i="1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se reserva el derecho de cambiar las especificaciones sin previo aviso</a:t>
            </a:r>
            <a:r>
              <a:rPr lang="es-ES" sz="800" i="1" spc="-10" dirty="0">
                <a:latin typeface="Arial"/>
                <a:cs typeface="Arial"/>
              </a:rPr>
              <a:t>.</a:t>
            </a:r>
            <a:endParaRPr lang="es-ES" sz="800" i="1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endParaRPr lang="pt-BR" sz="800" dirty="0">
              <a:latin typeface="Arial"/>
              <a:cs typeface="Arial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732378"/>
              </p:ext>
            </p:extLst>
          </p:nvPr>
        </p:nvGraphicFramePr>
        <p:xfrm>
          <a:off x="421652" y="1036510"/>
          <a:ext cx="6696708" cy="41433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83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8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162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100" b="1" spc="-10" dirty="0">
                          <a:latin typeface="Arial"/>
                          <a:cs typeface="Arial"/>
                        </a:rPr>
                        <a:t>Especificaciones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CE6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CE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Tensión</a:t>
                      </a:r>
                      <a:r>
                        <a:rPr sz="9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entrada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85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1Ø</a:t>
                      </a:r>
                      <a:r>
                        <a:rPr sz="9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220V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+/-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10%,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50/60</a:t>
                      </a:r>
                      <a:r>
                        <a:rPr sz="9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Hz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85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Potencia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máxima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85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200</a:t>
                      </a:r>
                      <a:r>
                        <a:rPr sz="9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0" dirty="0">
                          <a:latin typeface="Arial MT"/>
                          <a:cs typeface="Arial MT"/>
                        </a:rPr>
                        <a:t>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85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kVA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nominal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85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kVA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85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Modo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ahorro</a:t>
                      </a:r>
                      <a:r>
                        <a:rPr sz="9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energía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920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30</a:t>
                      </a:r>
                      <a:r>
                        <a:rPr sz="9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0" dirty="0">
                          <a:latin typeface="Arial MT"/>
                          <a:cs typeface="Arial MT"/>
                        </a:rPr>
                        <a:t>W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920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Tensión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en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 vacío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85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63V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sin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VRD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(c/</a:t>
                      </a:r>
                      <a:r>
                        <a:rPr sz="9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VRD</a:t>
                      </a:r>
                      <a:r>
                        <a:rPr sz="9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&lt;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35V)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85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Rango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9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corriente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Electrodos</a:t>
                      </a:r>
                      <a:r>
                        <a:rPr sz="9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(SMAW)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20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 - 200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0" dirty="0">
                          <a:latin typeface="Arial MT"/>
                          <a:cs typeface="Arial MT"/>
                        </a:rPr>
                        <a:t>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Rango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9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corriente</a:t>
                      </a:r>
                      <a:r>
                        <a:rPr sz="9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</a:t>
                      </a:r>
                      <a:r>
                        <a:rPr sz="9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Tig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(GTAW)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10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 - 200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50" dirty="0">
                          <a:latin typeface="Arial MT"/>
                          <a:cs typeface="Arial MT"/>
                        </a:rPr>
                        <a:t>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Ciclo</a:t>
                      </a:r>
                      <a:r>
                        <a:rPr sz="9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Trabajo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Electrodos</a:t>
                      </a:r>
                      <a:r>
                        <a:rPr sz="9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(SMAW)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9906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200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 /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28,0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V @</a:t>
                      </a:r>
                      <a:r>
                        <a:rPr sz="9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25%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129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 /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25,2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V @</a:t>
                      </a:r>
                      <a:r>
                        <a:rPr sz="9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60%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100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 /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24,0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V @</a:t>
                      </a:r>
                      <a:r>
                        <a:rPr sz="9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100%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508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197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Ciclo</a:t>
                      </a:r>
                      <a:r>
                        <a:rPr sz="9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Trabajo</a:t>
                      </a:r>
                      <a:r>
                        <a:rPr sz="9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TIG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(GTAW)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9969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200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 /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18,0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V @</a:t>
                      </a:r>
                      <a:r>
                        <a:rPr sz="9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25%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129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 /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15,2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V @</a:t>
                      </a:r>
                      <a:r>
                        <a:rPr sz="9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60%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100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 /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14,0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V @</a:t>
                      </a:r>
                      <a:r>
                        <a:rPr sz="9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100%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4508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Ge</a:t>
                      </a:r>
                      <a:r>
                        <a:rPr lang="es-CO" sz="900" dirty="0" err="1">
                          <a:latin typeface="Arial MT"/>
                          <a:cs typeface="Arial MT"/>
                        </a:rPr>
                        <a:t>ne</a:t>
                      </a:r>
                      <a:r>
                        <a:rPr sz="900" dirty="0" err="1">
                          <a:latin typeface="Arial MT"/>
                          <a:cs typeface="Arial MT"/>
                        </a:rPr>
                        <a:t>rador</a:t>
                      </a:r>
                      <a:r>
                        <a:rPr sz="9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recomendado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220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V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/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10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kW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Temperatura</a:t>
                      </a:r>
                      <a:r>
                        <a:rPr sz="9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operacional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920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900" spc="-25" dirty="0">
                          <a:latin typeface="Arial MT"/>
                          <a:cs typeface="Arial MT"/>
                        </a:rPr>
                        <a:t>-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10</a:t>
                      </a:r>
                      <a:r>
                        <a:rPr sz="9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+40°C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920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Clase</a:t>
                      </a:r>
                      <a:r>
                        <a:rPr sz="9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 protección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920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IP23S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920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Norma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conformidad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920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IEC 60974-</a:t>
                      </a:r>
                      <a:r>
                        <a:rPr sz="900" spc="-50" dirty="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920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Dimensiones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(Largo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x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Ancho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x</a:t>
                      </a:r>
                      <a:r>
                        <a:rPr sz="9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Alto)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403</a:t>
                      </a:r>
                      <a:r>
                        <a:rPr sz="9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x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153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x</a:t>
                      </a:r>
                      <a:r>
                        <a:rPr sz="9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264</a:t>
                      </a:r>
                      <a:r>
                        <a:rPr sz="9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mm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29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7804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900" spc="-20" dirty="0">
                          <a:latin typeface="Arial MT"/>
                          <a:cs typeface="Arial MT"/>
                        </a:rPr>
                        <a:t>Peso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2920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8,8Kg</a:t>
                      </a:r>
                      <a:endParaRPr sz="900" dirty="0">
                        <a:latin typeface="Arial MT"/>
                        <a:cs typeface="Arial MT"/>
                      </a:endParaRPr>
                    </a:p>
                  </a:txBody>
                  <a:tcPr marL="0" marR="0" marT="2920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416572" y="5362638"/>
          <a:ext cx="6701790" cy="6407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75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6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520"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latin typeface="Arial Black"/>
                          <a:cs typeface="Arial Black"/>
                        </a:rPr>
                        <a:t>Códigos</a:t>
                      </a:r>
                      <a:endParaRPr sz="1000">
                        <a:latin typeface="Arial Black"/>
                        <a:cs typeface="Arial Black"/>
                      </a:endParaRPr>
                    </a:p>
                  </a:txBody>
                  <a:tcPr marL="0" marR="0" marT="2095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E3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91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900" spc="-10" dirty="0">
                          <a:latin typeface="Arial Black"/>
                          <a:cs typeface="Arial Black"/>
                        </a:rPr>
                        <a:t>Descripción</a:t>
                      </a:r>
                      <a:endParaRPr sz="900">
                        <a:latin typeface="Arial Black"/>
                        <a:cs typeface="Arial Black"/>
                      </a:endParaRPr>
                    </a:p>
                  </a:txBody>
                  <a:tcPr marL="0" marR="0" marT="2349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900" spc="-10" dirty="0">
                          <a:latin typeface="Arial Black"/>
                          <a:cs typeface="Arial Black"/>
                        </a:rPr>
                        <a:t>Código</a:t>
                      </a:r>
                      <a:endParaRPr sz="900">
                        <a:latin typeface="Arial Black"/>
                        <a:cs typeface="Arial Black"/>
                      </a:endParaRPr>
                    </a:p>
                  </a:txBody>
                  <a:tcPr marL="0" marR="0" marT="2349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Rogue</a:t>
                      </a:r>
                      <a:r>
                        <a:rPr sz="9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ET205iP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622065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111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439318" y="6061075"/>
            <a:ext cx="6713220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i="1" dirty="0">
                <a:latin typeface="Arial"/>
                <a:cs typeface="Arial"/>
              </a:rPr>
              <a:t>Lista</a:t>
            </a:r>
            <a:r>
              <a:rPr sz="900" i="1" spc="3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para</a:t>
            </a:r>
            <a:r>
              <a:rPr sz="900" i="1" spc="2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soldar,</a:t>
            </a:r>
            <a:r>
              <a:rPr sz="900" i="1" spc="2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incluye</a:t>
            </a:r>
            <a:r>
              <a:rPr sz="900" i="1" spc="2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equipo</a:t>
            </a:r>
            <a:r>
              <a:rPr sz="900" i="1" spc="2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con</a:t>
            </a:r>
            <a:r>
              <a:rPr sz="900" i="1" spc="2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cable</a:t>
            </a:r>
            <a:r>
              <a:rPr sz="900" i="1" spc="2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de</a:t>
            </a:r>
            <a:r>
              <a:rPr sz="900" i="1" spc="1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red</a:t>
            </a:r>
            <a:r>
              <a:rPr sz="900" i="1" spc="2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de</a:t>
            </a:r>
            <a:r>
              <a:rPr sz="900" i="1" spc="2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3m,</a:t>
            </a:r>
            <a:r>
              <a:rPr sz="900" i="1" spc="2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cable</a:t>
            </a:r>
            <a:r>
              <a:rPr sz="900" i="1" spc="2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pinza</a:t>
            </a:r>
            <a:r>
              <a:rPr sz="900" i="1" spc="3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de</a:t>
            </a:r>
            <a:r>
              <a:rPr sz="900" i="1" spc="3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masa</a:t>
            </a:r>
            <a:r>
              <a:rPr sz="900" i="1" spc="2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de</a:t>
            </a:r>
            <a:r>
              <a:rPr sz="900" i="1" spc="1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3m,</a:t>
            </a:r>
            <a:r>
              <a:rPr sz="900" i="1" spc="3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antorcha</a:t>
            </a:r>
            <a:r>
              <a:rPr sz="900" i="1" spc="3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TIG</a:t>
            </a:r>
            <a:r>
              <a:rPr sz="900" i="1" spc="25" dirty="0">
                <a:latin typeface="Arial"/>
                <a:cs typeface="Arial"/>
              </a:rPr>
              <a:t> </a:t>
            </a:r>
            <a:r>
              <a:rPr sz="900" i="1" spc="-10" dirty="0">
                <a:latin typeface="Arial"/>
                <a:cs typeface="Arial"/>
              </a:rPr>
              <a:t>SR-</a:t>
            </a:r>
            <a:r>
              <a:rPr sz="900" i="1" dirty="0">
                <a:latin typeface="Arial"/>
                <a:cs typeface="Arial"/>
              </a:rPr>
              <a:t>26F</a:t>
            </a:r>
            <a:r>
              <a:rPr sz="900" i="1" spc="1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de</a:t>
            </a:r>
            <a:r>
              <a:rPr sz="900" i="1" spc="2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4m</a:t>
            </a:r>
            <a:r>
              <a:rPr sz="900" i="1" spc="2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con</a:t>
            </a:r>
            <a:r>
              <a:rPr sz="900" i="1" spc="2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control</a:t>
            </a:r>
            <a:r>
              <a:rPr sz="900" i="1" spc="25" dirty="0">
                <a:latin typeface="Arial"/>
                <a:cs typeface="Arial"/>
              </a:rPr>
              <a:t> </a:t>
            </a:r>
            <a:r>
              <a:rPr sz="900" i="1" spc="-25" dirty="0">
                <a:latin typeface="Arial"/>
                <a:cs typeface="Arial"/>
              </a:rPr>
              <a:t>de </a:t>
            </a:r>
            <a:r>
              <a:rPr sz="900" i="1" dirty="0">
                <a:latin typeface="Arial"/>
                <a:cs typeface="Arial"/>
              </a:rPr>
              <a:t>amperaje</a:t>
            </a:r>
            <a:r>
              <a:rPr sz="900" i="1" spc="2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y</a:t>
            </a:r>
            <a:r>
              <a:rPr sz="900" i="1" spc="3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cuello</a:t>
            </a:r>
            <a:r>
              <a:rPr sz="900" i="1" spc="3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flexible,</a:t>
            </a:r>
            <a:r>
              <a:rPr sz="900" i="1" spc="3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2</a:t>
            </a:r>
            <a:r>
              <a:rPr sz="900" i="1" spc="3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kits</a:t>
            </a:r>
            <a:r>
              <a:rPr sz="900" i="1" spc="4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de</a:t>
            </a:r>
            <a:r>
              <a:rPr sz="900" i="1" spc="3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consumibles</a:t>
            </a:r>
            <a:r>
              <a:rPr sz="900" i="1" spc="4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para</a:t>
            </a:r>
            <a:r>
              <a:rPr sz="900" i="1" spc="3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antorcha</a:t>
            </a:r>
            <a:r>
              <a:rPr sz="900" i="1" spc="3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(1,6</a:t>
            </a:r>
            <a:r>
              <a:rPr sz="900" i="1" spc="3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y</a:t>
            </a:r>
            <a:r>
              <a:rPr sz="900" i="1" spc="3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2,4mm),</a:t>
            </a:r>
            <a:r>
              <a:rPr sz="900" i="1" spc="3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manguera</a:t>
            </a:r>
            <a:r>
              <a:rPr sz="900" i="1" spc="2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de</a:t>
            </a:r>
            <a:r>
              <a:rPr sz="900" i="1" spc="3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gas</a:t>
            </a:r>
            <a:r>
              <a:rPr sz="900" i="1" spc="3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de</a:t>
            </a:r>
            <a:r>
              <a:rPr sz="900" i="1" spc="3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3m</a:t>
            </a:r>
            <a:r>
              <a:rPr sz="900" i="1" spc="2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con</a:t>
            </a:r>
            <a:r>
              <a:rPr sz="900" i="1" spc="4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abrazaderas</a:t>
            </a:r>
            <a:r>
              <a:rPr sz="900" i="1" spc="3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y</a:t>
            </a:r>
            <a:r>
              <a:rPr sz="900" i="1" spc="40" dirty="0">
                <a:latin typeface="Arial"/>
                <a:cs typeface="Arial"/>
              </a:rPr>
              <a:t> </a:t>
            </a:r>
            <a:r>
              <a:rPr sz="900" i="1" spc="-10" dirty="0">
                <a:latin typeface="Arial"/>
                <a:cs typeface="Arial"/>
              </a:rPr>
              <a:t>correa </a:t>
            </a:r>
            <a:r>
              <a:rPr sz="900" i="1" dirty="0">
                <a:latin typeface="Arial"/>
                <a:cs typeface="Arial"/>
              </a:rPr>
              <a:t>para</a:t>
            </a:r>
            <a:r>
              <a:rPr sz="900" i="1" spc="-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el</a:t>
            </a:r>
            <a:r>
              <a:rPr sz="900" i="1" spc="-10" dirty="0">
                <a:latin typeface="Arial"/>
                <a:cs typeface="Arial"/>
              </a:rPr>
              <a:t> hombro.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398792" y="6819963"/>
          <a:ext cx="6701790" cy="10579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51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0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520">
                <a:tc gridSpan="2"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dirty="0">
                          <a:latin typeface="Arial Black"/>
                          <a:cs typeface="Arial Black"/>
                        </a:rPr>
                        <a:t>Accesorios</a:t>
                      </a:r>
                      <a:r>
                        <a:rPr sz="1000" spc="-40" dirty="0"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00" dirty="0">
                          <a:latin typeface="Arial Black"/>
                          <a:cs typeface="Arial Black"/>
                        </a:rPr>
                        <a:t>opcionales</a:t>
                      </a:r>
                      <a:r>
                        <a:rPr sz="1000" spc="-25" dirty="0"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00" dirty="0">
                          <a:latin typeface="Arial Black"/>
                          <a:cs typeface="Arial Black"/>
                        </a:rPr>
                        <a:t>para</a:t>
                      </a:r>
                      <a:r>
                        <a:rPr sz="1000" spc="-35" dirty="0"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00" dirty="0">
                          <a:latin typeface="Arial Black"/>
                          <a:cs typeface="Arial Black"/>
                        </a:rPr>
                        <a:t>compra</a:t>
                      </a:r>
                      <a:r>
                        <a:rPr sz="1000" spc="-40" dirty="0"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00" dirty="0">
                          <a:latin typeface="Arial Black"/>
                          <a:cs typeface="Arial Black"/>
                        </a:rPr>
                        <a:t>por</a:t>
                      </a:r>
                      <a:r>
                        <a:rPr sz="1000" spc="-35" dirty="0"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00" spc="-10" dirty="0">
                          <a:latin typeface="Arial Black"/>
                          <a:cs typeface="Arial Black"/>
                        </a:rPr>
                        <a:t>separado</a:t>
                      </a:r>
                      <a:endParaRPr sz="1000">
                        <a:latin typeface="Arial Black"/>
                        <a:cs typeface="Arial Black"/>
                      </a:endParaRPr>
                    </a:p>
                  </a:txBody>
                  <a:tcPr marL="0" marR="0" marT="2095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E3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91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900" spc="-10" dirty="0">
                          <a:latin typeface="Arial Black"/>
                          <a:cs typeface="Arial Black"/>
                        </a:rPr>
                        <a:t>Descripción</a:t>
                      </a:r>
                      <a:endParaRPr sz="900">
                        <a:latin typeface="Arial Black"/>
                        <a:cs typeface="Arial Black"/>
                      </a:endParaRPr>
                    </a:p>
                  </a:txBody>
                  <a:tcPr marL="0" marR="0" marT="2349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900" spc="-10" dirty="0">
                          <a:latin typeface="Arial Black"/>
                          <a:cs typeface="Arial Black"/>
                        </a:rPr>
                        <a:t>Código</a:t>
                      </a:r>
                      <a:endParaRPr sz="900">
                        <a:latin typeface="Arial Black"/>
                        <a:cs typeface="Arial Black"/>
                      </a:endParaRPr>
                    </a:p>
                  </a:txBody>
                  <a:tcPr marL="0" marR="0" marT="2349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Antorcha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Esab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TIG</a:t>
                      </a:r>
                      <a:r>
                        <a:rPr sz="9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SR26F</a:t>
                      </a:r>
                      <a:r>
                        <a:rPr sz="9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8M</a:t>
                      </a:r>
                      <a:r>
                        <a:rPr sz="9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con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cuello</a:t>
                      </a:r>
                      <a:r>
                        <a:rPr sz="9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spc="-10" dirty="0">
                          <a:latin typeface="Arial MT"/>
                          <a:cs typeface="Arial MT"/>
                        </a:rPr>
                        <a:t>flexible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3492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619962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206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Portaelectrodo</a:t>
                      </a:r>
                      <a:r>
                        <a:rPr sz="9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Tweco</a:t>
                      </a:r>
                      <a:r>
                        <a:rPr sz="9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9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300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 </a:t>
                      </a:r>
                      <a:r>
                        <a:rPr sz="900" i="1" dirty="0">
                          <a:latin typeface="Arial"/>
                          <a:cs typeface="Arial"/>
                        </a:rPr>
                        <a:t>(diferente</a:t>
                      </a:r>
                      <a:r>
                        <a:rPr sz="900" i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i="1" dirty="0">
                          <a:latin typeface="Arial"/>
                          <a:cs typeface="Arial"/>
                        </a:rPr>
                        <a:t>al</a:t>
                      </a:r>
                      <a:r>
                        <a:rPr sz="900" i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i="1" dirty="0">
                          <a:latin typeface="Arial"/>
                          <a:cs typeface="Arial"/>
                        </a:rPr>
                        <a:t>que</a:t>
                      </a:r>
                      <a:r>
                        <a:rPr sz="900" i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i="1" dirty="0">
                          <a:latin typeface="Arial"/>
                          <a:cs typeface="Arial"/>
                        </a:rPr>
                        <a:t>acompaña</a:t>
                      </a:r>
                      <a:r>
                        <a:rPr sz="900" i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i="1" dirty="0">
                          <a:latin typeface="Arial"/>
                          <a:cs typeface="Arial"/>
                        </a:rPr>
                        <a:t>al</a:t>
                      </a:r>
                      <a:r>
                        <a:rPr sz="900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i="1" spc="-10" dirty="0">
                          <a:latin typeface="Arial"/>
                          <a:cs typeface="Arial"/>
                        </a:rPr>
                        <a:t>equipo)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608798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206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891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Pinza</a:t>
                      </a:r>
                      <a:r>
                        <a:rPr sz="9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9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masa</a:t>
                      </a:r>
                      <a:r>
                        <a:rPr sz="9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Tweco</a:t>
                      </a:r>
                      <a:r>
                        <a:rPr sz="9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9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300</a:t>
                      </a:r>
                      <a:r>
                        <a:rPr sz="9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A </a:t>
                      </a:r>
                      <a:r>
                        <a:rPr sz="900" i="1" dirty="0">
                          <a:latin typeface="Arial"/>
                          <a:cs typeface="Arial"/>
                        </a:rPr>
                        <a:t>(diferente</a:t>
                      </a:r>
                      <a:r>
                        <a:rPr sz="900" i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i="1" dirty="0">
                          <a:latin typeface="Arial"/>
                          <a:cs typeface="Arial"/>
                        </a:rPr>
                        <a:t>al</a:t>
                      </a:r>
                      <a:r>
                        <a:rPr sz="900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i="1" dirty="0">
                          <a:latin typeface="Arial"/>
                          <a:cs typeface="Arial"/>
                        </a:rPr>
                        <a:t>que</a:t>
                      </a:r>
                      <a:r>
                        <a:rPr sz="900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i="1" dirty="0">
                          <a:latin typeface="Arial"/>
                          <a:cs typeface="Arial"/>
                        </a:rPr>
                        <a:t>acompaña</a:t>
                      </a:r>
                      <a:r>
                        <a:rPr sz="900" i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i="1" dirty="0">
                          <a:latin typeface="Arial"/>
                          <a:cs typeface="Arial"/>
                        </a:rPr>
                        <a:t>al</a:t>
                      </a:r>
                      <a:r>
                        <a:rPr sz="900" i="1" spc="-10" dirty="0">
                          <a:latin typeface="Arial"/>
                          <a:cs typeface="Arial"/>
                        </a:rPr>
                        <a:t> equipo)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900" spc="-10" dirty="0">
                          <a:latin typeface="Arial MT"/>
                          <a:cs typeface="Arial MT"/>
                        </a:rPr>
                        <a:t>611302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5206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58466" y="8312695"/>
            <a:ext cx="2585719" cy="69706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777</Words>
  <Application>Microsoft Office PowerPoint</Application>
  <PresentationFormat>Personalizado</PresentationFormat>
  <Paragraphs>79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Arial Black</vt:lpstr>
      <vt:lpstr>Arial MT</vt:lpstr>
      <vt:lpstr>Calibri</vt:lpstr>
      <vt:lpstr>Times New Roman</vt:lpstr>
      <vt:lpstr>Webdings</vt:lpstr>
      <vt:lpstr>Office Theme</vt:lpstr>
      <vt:lpstr>Rogue ET 205iP Redefiniendo la soldadura TIG DC</vt:lpstr>
      <vt:lpstr>Rogue ET205iP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MAQUINA</dc:title>
  <dc:creator>Patricia Söderqvist</dc:creator>
  <cp:lastModifiedBy>Yohana Laudice Duque Gomez</cp:lastModifiedBy>
  <cp:revision>7</cp:revision>
  <dcterms:created xsi:type="dcterms:W3CDTF">2025-05-05T15:04:05Z</dcterms:created>
  <dcterms:modified xsi:type="dcterms:W3CDTF">2025-05-29T17:53:20Z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2025-05-05T00:00:00Z</vt:filetime>
  </property>
  <property fmtid="{D5CDD505-2E9C-101B-9397-08002B2CF9AE}" pid="3" name="Creator">
    <vt:lpwstr>Adobe Illustrator 29.1 (Windows)</vt:lpwstr>
  </property>
  <property fmtid="{D5CDD505-2E9C-101B-9397-08002B2CF9AE}" pid="4" name="LastSaved">
    <vt:filetime>2025-05-05T00:00:00Z</vt:filetime>
  </property>
  <property fmtid="{D5CDD505-2E9C-101B-9397-08002B2CF9AE}" pid="5" name="Producer">
    <vt:lpwstr>Adobe PDF library 17.00</vt:lpwstr>
  </property>
</Properties>
</file>